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21959888" cy="3290411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3" userDrawn="1">
          <p15:clr>
            <a:srgbClr val="A4A3A4"/>
          </p15:clr>
        </p15:guide>
        <p15:guide id="2" pos="691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than Page" initials="BP" lastIdx="3" clrIdx="0"/>
  <p:cmAuthor id="2" name="David Lewis" initials="DL"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47"/>
    <a:srgbClr val="5B9BD5"/>
    <a:srgbClr val="FFC000"/>
    <a:srgbClr val="FFFFFF"/>
    <a:srgbClr val="445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E17325-B01E-4F6E-8B09-726A821EA3DD}" v="1" dt="2025-11-03T13:35:48.5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77" autoAdjust="0"/>
    <p:restoredTop sz="94434" autoAdjust="0"/>
  </p:normalViewPr>
  <p:slideViewPr>
    <p:cSldViewPr snapToGrid="0">
      <p:cViewPr>
        <p:scale>
          <a:sx n="33" d="100"/>
          <a:sy n="33" d="100"/>
        </p:scale>
        <p:origin x="1853" y="-2923"/>
      </p:cViewPr>
      <p:guideLst>
        <p:guide orient="horz" pos="10363"/>
        <p:guide pos="69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ooner Georgia (RNU) Oxford Health" userId="10bac8d4-af8f-4ead-aa3e-8a9732522c79" providerId="ADAL" clId="{9F51C9B5-E61C-42B6-84C4-6CA3D14531F1}"/>
    <pc:docChg chg="custSel modSld">
      <pc:chgData name="Spooner Georgia (RNU) Oxford Health" userId="10bac8d4-af8f-4ead-aa3e-8a9732522c79" providerId="ADAL" clId="{9F51C9B5-E61C-42B6-84C4-6CA3D14531F1}" dt="2025-05-29T14:26:44.979" v="10" actId="1076"/>
      <pc:docMkLst>
        <pc:docMk/>
      </pc:docMkLst>
      <pc:sldChg chg="addSp delSp modSp mod">
        <pc:chgData name="Spooner Georgia (RNU) Oxford Health" userId="10bac8d4-af8f-4ead-aa3e-8a9732522c79" providerId="ADAL" clId="{9F51C9B5-E61C-42B6-84C4-6CA3D14531F1}" dt="2025-05-29T14:26:44.979" v="10" actId="1076"/>
        <pc:sldMkLst>
          <pc:docMk/>
          <pc:sldMk cId="3309191996" sldId="256"/>
        </pc:sldMkLst>
      </pc:sldChg>
    </pc:docChg>
  </pc:docChgLst>
  <pc:docChgLst>
    <pc:chgData name="Spooner Georgia (RNU) Oxford Health" userId="10bac8d4-af8f-4ead-aa3e-8a9732522c79" providerId="ADAL" clId="{7387B487-04F5-4FBE-85CE-D8CFBD7A6F0C}"/>
    <pc:docChg chg="modSld">
      <pc:chgData name="Spooner Georgia (RNU) Oxford Health" userId="10bac8d4-af8f-4ead-aa3e-8a9732522c79" providerId="ADAL" clId="{7387B487-04F5-4FBE-85CE-D8CFBD7A6F0C}" dt="2024-09-09T15:04:58.453" v="0" actId="20577"/>
      <pc:docMkLst>
        <pc:docMk/>
      </pc:docMkLst>
      <pc:sldChg chg="modSp mod">
        <pc:chgData name="Spooner Georgia (RNU) Oxford Health" userId="10bac8d4-af8f-4ead-aa3e-8a9732522c79" providerId="ADAL" clId="{7387B487-04F5-4FBE-85CE-D8CFBD7A6F0C}" dt="2024-09-09T15:04:58.453" v="0" actId="20577"/>
        <pc:sldMkLst>
          <pc:docMk/>
          <pc:sldMk cId="3309191996"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85004"/>
            <a:ext cx="18665905" cy="11455506"/>
          </a:xfrm>
        </p:spPr>
        <p:txBody>
          <a:bodyPr anchor="b"/>
          <a:lstStyle>
            <a:lvl1pPr algn="ctr">
              <a:defRPr sz="14410"/>
            </a:lvl1pPr>
          </a:lstStyle>
          <a:p>
            <a:r>
              <a:rPr lang="en-US"/>
              <a:t>Click to edit Master title style</a:t>
            </a:r>
            <a:endParaRPr lang="en-US" dirty="0"/>
          </a:p>
        </p:txBody>
      </p:sp>
      <p:sp>
        <p:nvSpPr>
          <p:cNvPr id="3" name="Subtitle 2"/>
          <p:cNvSpPr>
            <a:spLocks noGrp="1"/>
          </p:cNvSpPr>
          <p:nvPr>
            <p:ph type="subTitle" idx="1"/>
          </p:nvPr>
        </p:nvSpPr>
        <p:spPr>
          <a:xfrm>
            <a:off x="2744986" y="17282279"/>
            <a:ext cx="16469916" cy="7944208"/>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B425F5-B505-44D3-9B05-B279D908CF50}"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9E4B59-610A-4C68-9813-12E12AB10978}" type="slidenum">
              <a:rPr lang="en-GB" smtClean="0"/>
              <a:t>‹#›</a:t>
            </a:fld>
            <a:endParaRPr lang="en-GB"/>
          </a:p>
        </p:txBody>
      </p:sp>
    </p:spTree>
    <p:extLst>
      <p:ext uri="{BB962C8B-B14F-4D97-AF65-F5344CB8AC3E}">
        <p14:creationId xmlns:p14="http://schemas.microsoft.com/office/powerpoint/2010/main" val="245291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B425F5-B505-44D3-9B05-B279D908CF50}"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9E4B59-610A-4C68-9813-12E12AB10978}" type="slidenum">
              <a:rPr lang="en-GB" smtClean="0"/>
              <a:t>‹#›</a:t>
            </a:fld>
            <a:endParaRPr lang="en-GB"/>
          </a:p>
        </p:txBody>
      </p:sp>
    </p:spTree>
    <p:extLst>
      <p:ext uri="{BB962C8B-B14F-4D97-AF65-F5344CB8AC3E}">
        <p14:creationId xmlns:p14="http://schemas.microsoft.com/office/powerpoint/2010/main" val="3425089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51839"/>
            <a:ext cx="4735101" cy="2788471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509743" y="1751839"/>
            <a:ext cx="13930804" cy="2788471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B425F5-B505-44D3-9B05-B279D908CF50}"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9E4B59-610A-4C68-9813-12E12AB10978}" type="slidenum">
              <a:rPr lang="en-GB" smtClean="0"/>
              <a:t>‹#›</a:t>
            </a:fld>
            <a:endParaRPr lang="en-GB"/>
          </a:p>
        </p:txBody>
      </p:sp>
    </p:spTree>
    <p:extLst>
      <p:ext uri="{BB962C8B-B14F-4D97-AF65-F5344CB8AC3E}">
        <p14:creationId xmlns:p14="http://schemas.microsoft.com/office/powerpoint/2010/main" val="2491283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B425F5-B505-44D3-9B05-B279D908CF50}"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9E4B59-610A-4C68-9813-12E12AB10978}" type="slidenum">
              <a:rPr lang="en-GB" smtClean="0"/>
              <a:t>‹#›</a:t>
            </a:fld>
            <a:endParaRPr lang="en-GB"/>
          </a:p>
        </p:txBody>
      </p:sp>
    </p:spTree>
    <p:extLst>
      <p:ext uri="{BB962C8B-B14F-4D97-AF65-F5344CB8AC3E}">
        <p14:creationId xmlns:p14="http://schemas.microsoft.com/office/powerpoint/2010/main" val="1889287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98306" y="8203188"/>
            <a:ext cx="18940403" cy="13687195"/>
          </a:xfrm>
        </p:spPr>
        <p:txBody>
          <a:bodyPr anchor="b"/>
          <a:lstStyle>
            <a:lvl1pPr>
              <a:defRPr sz="14410"/>
            </a:lvl1pPr>
          </a:lstStyle>
          <a:p>
            <a:r>
              <a:rPr lang="en-US"/>
              <a:t>Click to edit Master title style</a:t>
            </a:r>
            <a:endParaRPr lang="en-US" dirty="0"/>
          </a:p>
        </p:txBody>
      </p:sp>
      <p:sp>
        <p:nvSpPr>
          <p:cNvPr id="3" name="Text Placeholder 2"/>
          <p:cNvSpPr>
            <a:spLocks noGrp="1"/>
          </p:cNvSpPr>
          <p:nvPr>
            <p:ph type="body" idx="1"/>
          </p:nvPr>
        </p:nvSpPr>
        <p:spPr>
          <a:xfrm>
            <a:off x="1498306" y="22019869"/>
            <a:ext cx="18940403" cy="7197772"/>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B425F5-B505-44D3-9B05-B279D908CF50}"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9E4B59-610A-4C68-9813-12E12AB10978}" type="slidenum">
              <a:rPr lang="en-GB" smtClean="0"/>
              <a:t>‹#›</a:t>
            </a:fld>
            <a:endParaRPr lang="en-GB"/>
          </a:p>
        </p:txBody>
      </p:sp>
    </p:spTree>
    <p:extLst>
      <p:ext uri="{BB962C8B-B14F-4D97-AF65-F5344CB8AC3E}">
        <p14:creationId xmlns:p14="http://schemas.microsoft.com/office/powerpoint/2010/main" val="1219939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09743" y="8759197"/>
            <a:ext cx="9332952" cy="208773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1117194" y="8759197"/>
            <a:ext cx="9332952" cy="208773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B425F5-B505-44D3-9B05-B279D908CF50}" type="datetimeFigureOut">
              <a:rPr lang="en-GB" smtClean="0"/>
              <a:t>03/11/2025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9E4B59-610A-4C68-9813-12E12AB10978}" type="slidenum">
              <a:rPr lang="en-GB" smtClean="0"/>
              <a:t>‹#›</a:t>
            </a:fld>
            <a:endParaRPr lang="en-GB"/>
          </a:p>
        </p:txBody>
      </p:sp>
    </p:spTree>
    <p:extLst>
      <p:ext uri="{BB962C8B-B14F-4D97-AF65-F5344CB8AC3E}">
        <p14:creationId xmlns:p14="http://schemas.microsoft.com/office/powerpoint/2010/main" val="319081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51846"/>
            <a:ext cx="18940403" cy="635994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12605" y="8066080"/>
            <a:ext cx="9290060" cy="3953061"/>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n-US"/>
              <a:t>Edit Master text styles</a:t>
            </a:r>
          </a:p>
        </p:txBody>
      </p:sp>
      <p:sp>
        <p:nvSpPr>
          <p:cNvPr id="4" name="Content Placeholder 3"/>
          <p:cNvSpPr>
            <a:spLocks noGrp="1"/>
          </p:cNvSpPr>
          <p:nvPr>
            <p:ph sz="half" idx="2"/>
          </p:nvPr>
        </p:nvSpPr>
        <p:spPr>
          <a:xfrm>
            <a:off x="1512605" y="12019141"/>
            <a:ext cx="9290060" cy="1767834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1117194" y="8066080"/>
            <a:ext cx="9335813" cy="3953061"/>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n-US"/>
              <a:t>Edit Master text styles</a:t>
            </a:r>
          </a:p>
        </p:txBody>
      </p:sp>
      <p:sp>
        <p:nvSpPr>
          <p:cNvPr id="6" name="Content Placeholder 5"/>
          <p:cNvSpPr>
            <a:spLocks noGrp="1"/>
          </p:cNvSpPr>
          <p:nvPr>
            <p:ph sz="quarter" idx="4"/>
          </p:nvPr>
        </p:nvSpPr>
        <p:spPr>
          <a:xfrm>
            <a:off x="11117194" y="12019141"/>
            <a:ext cx="9335813" cy="1767834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B425F5-B505-44D3-9B05-B279D908CF50}" type="datetimeFigureOut">
              <a:rPr lang="en-GB" smtClean="0"/>
              <a:t>03/11/2025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49E4B59-610A-4C68-9813-12E12AB10978}" type="slidenum">
              <a:rPr lang="en-GB" smtClean="0"/>
              <a:t>‹#›</a:t>
            </a:fld>
            <a:endParaRPr lang="en-GB"/>
          </a:p>
        </p:txBody>
      </p:sp>
    </p:spTree>
    <p:extLst>
      <p:ext uri="{BB962C8B-B14F-4D97-AF65-F5344CB8AC3E}">
        <p14:creationId xmlns:p14="http://schemas.microsoft.com/office/powerpoint/2010/main" val="2938008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B425F5-B505-44D3-9B05-B279D908CF50}" type="datetimeFigureOut">
              <a:rPr lang="en-GB" smtClean="0"/>
              <a:t>03/11/2025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49E4B59-610A-4C68-9813-12E12AB10978}" type="slidenum">
              <a:rPr lang="en-GB" smtClean="0"/>
              <a:t>‹#›</a:t>
            </a:fld>
            <a:endParaRPr lang="en-GB"/>
          </a:p>
        </p:txBody>
      </p:sp>
    </p:spTree>
    <p:extLst>
      <p:ext uri="{BB962C8B-B14F-4D97-AF65-F5344CB8AC3E}">
        <p14:creationId xmlns:p14="http://schemas.microsoft.com/office/powerpoint/2010/main" val="1481512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B425F5-B505-44D3-9B05-B279D908CF50}" type="datetimeFigureOut">
              <a:rPr lang="en-GB" smtClean="0"/>
              <a:t>03/11/2025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49E4B59-610A-4C68-9813-12E12AB10978}" type="slidenum">
              <a:rPr lang="en-GB" smtClean="0"/>
              <a:t>‹#›</a:t>
            </a:fld>
            <a:endParaRPr lang="en-GB"/>
          </a:p>
        </p:txBody>
      </p:sp>
    </p:spTree>
    <p:extLst>
      <p:ext uri="{BB962C8B-B14F-4D97-AF65-F5344CB8AC3E}">
        <p14:creationId xmlns:p14="http://schemas.microsoft.com/office/powerpoint/2010/main" val="1890360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2603" y="2193608"/>
            <a:ext cx="7082635" cy="7677626"/>
          </a:xfrm>
        </p:spPr>
        <p:txBody>
          <a:bodyPr anchor="b"/>
          <a:lstStyle>
            <a:lvl1pPr>
              <a:defRPr sz="7685"/>
            </a:lvl1pPr>
          </a:lstStyle>
          <a:p>
            <a:r>
              <a:rPr lang="en-US"/>
              <a:t>Click to edit Master title style</a:t>
            </a:r>
            <a:endParaRPr lang="en-US" dirty="0"/>
          </a:p>
        </p:txBody>
      </p:sp>
      <p:sp>
        <p:nvSpPr>
          <p:cNvPr id="3" name="Content Placeholder 2"/>
          <p:cNvSpPr>
            <a:spLocks noGrp="1"/>
          </p:cNvSpPr>
          <p:nvPr>
            <p:ph idx="1"/>
          </p:nvPr>
        </p:nvSpPr>
        <p:spPr>
          <a:xfrm>
            <a:off x="9335813" y="4737590"/>
            <a:ext cx="11117193" cy="23383247"/>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12603" y="9871234"/>
            <a:ext cx="7082635" cy="18287682"/>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n-US"/>
              <a:t>Edit Master text styles</a:t>
            </a:r>
          </a:p>
        </p:txBody>
      </p:sp>
      <p:sp>
        <p:nvSpPr>
          <p:cNvPr id="5" name="Date Placeholder 4"/>
          <p:cNvSpPr>
            <a:spLocks noGrp="1"/>
          </p:cNvSpPr>
          <p:nvPr>
            <p:ph type="dt" sz="half" idx="10"/>
          </p:nvPr>
        </p:nvSpPr>
        <p:spPr/>
        <p:txBody>
          <a:bodyPr/>
          <a:lstStyle/>
          <a:p>
            <a:fld id="{26B425F5-B505-44D3-9B05-B279D908CF50}" type="datetimeFigureOut">
              <a:rPr lang="en-GB" smtClean="0"/>
              <a:t>03/11/2025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9E4B59-610A-4C68-9813-12E12AB10978}" type="slidenum">
              <a:rPr lang="en-GB" smtClean="0"/>
              <a:t>‹#›</a:t>
            </a:fld>
            <a:endParaRPr lang="en-GB"/>
          </a:p>
        </p:txBody>
      </p:sp>
    </p:spTree>
    <p:extLst>
      <p:ext uri="{BB962C8B-B14F-4D97-AF65-F5344CB8AC3E}">
        <p14:creationId xmlns:p14="http://schemas.microsoft.com/office/powerpoint/2010/main" val="1473301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2603" y="2193608"/>
            <a:ext cx="7082635" cy="7677626"/>
          </a:xfrm>
        </p:spPr>
        <p:txBody>
          <a:bodyPr anchor="b"/>
          <a:lstStyle>
            <a:lvl1pPr>
              <a:defRPr sz="7685"/>
            </a:lvl1pPr>
          </a:lstStyle>
          <a:p>
            <a:r>
              <a:rPr lang="en-US"/>
              <a:t>Click to edit Master title style</a:t>
            </a:r>
            <a:endParaRPr lang="en-US" dirty="0"/>
          </a:p>
        </p:txBody>
      </p:sp>
      <p:sp>
        <p:nvSpPr>
          <p:cNvPr id="3" name="Picture Placeholder 2"/>
          <p:cNvSpPr>
            <a:spLocks noGrp="1" noChangeAspect="1"/>
          </p:cNvSpPr>
          <p:nvPr>
            <p:ph type="pic" idx="1"/>
          </p:nvPr>
        </p:nvSpPr>
        <p:spPr>
          <a:xfrm>
            <a:off x="9335813" y="4737590"/>
            <a:ext cx="11117193" cy="23383247"/>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n-US"/>
              <a:t>Click icon to add picture</a:t>
            </a:r>
            <a:endParaRPr lang="en-US" dirty="0"/>
          </a:p>
        </p:txBody>
      </p:sp>
      <p:sp>
        <p:nvSpPr>
          <p:cNvPr id="4" name="Text Placeholder 3"/>
          <p:cNvSpPr>
            <a:spLocks noGrp="1"/>
          </p:cNvSpPr>
          <p:nvPr>
            <p:ph type="body" sz="half" idx="2"/>
          </p:nvPr>
        </p:nvSpPr>
        <p:spPr>
          <a:xfrm>
            <a:off x="1512603" y="9871234"/>
            <a:ext cx="7082635" cy="18287682"/>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n-US"/>
              <a:t>Edit Master text styles</a:t>
            </a:r>
          </a:p>
        </p:txBody>
      </p:sp>
      <p:sp>
        <p:nvSpPr>
          <p:cNvPr id="5" name="Date Placeholder 4"/>
          <p:cNvSpPr>
            <a:spLocks noGrp="1"/>
          </p:cNvSpPr>
          <p:nvPr>
            <p:ph type="dt" sz="half" idx="10"/>
          </p:nvPr>
        </p:nvSpPr>
        <p:spPr/>
        <p:txBody>
          <a:bodyPr/>
          <a:lstStyle/>
          <a:p>
            <a:fld id="{26B425F5-B505-44D3-9B05-B279D908CF50}" type="datetimeFigureOut">
              <a:rPr lang="en-GB" smtClean="0"/>
              <a:t>03/11/2025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9E4B59-610A-4C68-9813-12E12AB10978}" type="slidenum">
              <a:rPr lang="en-GB" smtClean="0"/>
              <a:t>‹#›</a:t>
            </a:fld>
            <a:endParaRPr lang="en-GB"/>
          </a:p>
        </p:txBody>
      </p:sp>
    </p:spTree>
    <p:extLst>
      <p:ext uri="{BB962C8B-B14F-4D97-AF65-F5344CB8AC3E}">
        <p14:creationId xmlns:p14="http://schemas.microsoft.com/office/powerpoint/2010/main" val="755623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51846"/>
            <a:ext cx="18940403" cy="635994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509743" y="8759197"/>
            <a:ext cx="18940403" cy="2087735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509742" y="30497245"/>
            <a:ext cx="4940975" cy="1751839"/>
          </a:xfrm>
          <a:prstGeom prst="rect">
            <a:avLst/>
          </a:prstGeom>
        </p:spPr>
        <p:txBody>
          <a:bodyPr vert="horz" lIns="91440" tIns="45720" rIns="91440" bIns="45720" rtlCol="0" anchor="ctr"/>
          <a:lstStyle>
            <a:lvl1pPr algn="l">
              <a:defRPr sz="2882">
                <a:solidFill>
                  <a:schemeClr val="tx1">
                    <a:tint val="75000"/>
                  </a:schemeClr>
                </a:solidFill>
              </a:defRPr>
            </a:lvl1pPr>
          </a:lstStyle>
          <a:p>
            <a:fld id="{26B425F5-B505-44D3-9B05-B279D908CF50}" type="datetimeFigureOut">
              <a:rPr lang="en-GB" smtClean="0"/>
              <a:t>03/11/2025</a:t>
            </a:fld>
            <a:endParaRPr lang="en-GB"/>
          </a:p>
        </p:txBody>
      </p:sp>
      <p:sp>
        <p:nvSpPr>
          <p:cNvPr id="5" name="Footer Placeholder 4"/>
          <p:cNvSpPr>
            <a:spLocks noGrp="1"/>
          </p:cNvSpPr>
          <p:nvPr>
            <p:ph type="ftr" sz="quarter" idx="3"/>
          </p:nvPr>
        </p:nvSpPr>
        <p:spPr>
          <a:xfrm>
            <a:off x="7274213" y="30497245"/>
            <a:ext cx="7411462" cy="1751839"/>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509171" y="30497245"/>
            <a:ext cx="4940975" cy="1751839"/>
          </a:xfrm>
          <a:prstGeom prst="rect">
            <a:avLst/>
          </a:prstGeom>
        </p:spPr>
        <p:txBody>
          <a:bodyPr vert="horz" lIns="91440" tIns="45720" rIns="91440" bIns="45720" rtlCol="0" anchor="ctr"/>
          <a:lstStyle>
            <a:lvl1pPr algn="r">
              <a:defRPr sz="2882">
                <a:solidFill>
                  <a:schemeClr val="tx1">
                    <a:tint val="75000"/>
                  </a:schemeClr>
                </a:solidFill>
              </a:defRPr>
            </a:lvl1pPr>
          </a:lstStyle>
          <a:p>
            <a:fld id="{149E4B59-610A-4C68-9813-12E12AB10978}" type="slidenum">
              <a:rPr lang="en-GB" smtClean="0"/>
              <a:t>‹#›</a:t>
            </a:fld>
            <a:endParaRPr lang="en-GB"/>
          </a:p>
        </p:txBody>
      </p:sp>
    </p:spTree>
    <p:extLst>
      <p:ext uri="{BB962C8B-B14F-4D97-AF65-F5344CB8AC3E}">
        <p14:creationId xmlns:p14="http://schemas.microsoft.com/office/powerpoint/2010/main" val="23640122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4" name="TextBox 3"/>
          <p:cNvSpPr txBox="1"/>
          <p:nvPr/>
        </p:nvSpPr>
        <p:spPr>
          <a:xfrm>
            <a:off x="513381" y="2331305"/>
            <a:ext cx="20793097" cy="861774"/>
          </a:xfrm>
          <a:prstGeom prst="rect">
            <a:avLst/>
          </a:prstGeom>
          <a:solidFill>
            <a:schemeClr val="bg1"/>
          </a:solidFill>
          <a:ln>
            <a:solidFill>
              <a:schemeClr val="tx1"/>
            </a:solidFill>
          </a:ln>
        </p:spPr>
        <p:txBody>
          <a:bodyPr wrap="square" rtlCol="0">
            <a:spAutoFit/>
          </a:bodyPr>
          <a:lstStyle/>
          <a:p>
            <a:pPr algn="ctr"/>
            <a:r>
              <a:rPr lang="en-GB" sz="5000" dirty="0"/>
              <a:t>BUCKS Adult Autism Service Accessibility Project</a:t>
            </a:r>
          </a:p>
        </p:txBody>
      </p:sp>
      <p:sp>
        <p:nvSpPr>
          <p:cNvPr id="5" name="TextBox 4"/>
          <p:cNvSpPr txBox="1"/>
          <p:nvPr/>
        </p:nvSpPr>
        <p:spPr>
          <a:xfrm>
            <a:off x="526389" y="3359371"/>
            <a:ext cx="20780088" cy="615553"/>
          </a:xfrm>
          <a:prstGeom prst="rect">
            <a:avLst/>
          </a:prstGeom>
          <a:solidFill>
            <a:schemeClr val="bg1"/>
          </a:solidFill>
          <a:ln>
            <a:solidFill>
              <a:schemeClr val="tx1"/>
            </a:solidFill>
          </a:ln>
        </p:spPr>
        <p:txBody>
          <a:bodyPr wrap="square" rtlCol="0">
            <a:spAutoFit/>
          </a:bodyPr>
          <a:lstStyle/>
          <a:p>
            <a:pPr algn="ctr"/>
            <a:r>
              <a:rPr lang="en-GB" sz="3400" dirty="0"/>
              <a:t>Georgia Spooner (OT), Michaela Saunders (MH Nurse), Dr. Alison Lennox (Psychiatrist) and Bethany Fuller (SALT).</a:t>
            </a:r>
          </a:p>
        </p:txBody>
      </p:sp>
      <p:sp>
        <p:nvSpPr>
          <p:cNvPr id="6" name="Rounded Rectangle 5"/>
          <p:cNvSpPr/>
          <p:nvPr/>
        </p:nvSpPr>
        <p:spPr>
          <a:xfrm>
            <a:off x="440833" y="4048006"/>
            <a:ext cx="20780088" cy="134690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3600" b="1" dirty="0">
                <a:solidFill>
                  <a:schemeClr val="tx1"/>
                </a:solidFill>
              </a:rPr>
              <a:t>Aim: </a:t>
            </a:r>
            <a:r>
              <a:rPr lang="en-GB" sz="3600" dirty="0">
                <a:solidFill>
                  <a:schemeClr val="tx1"/>
                </a:solidFill>
              </a:rPr>
              <a:t>To improve service user rating of accessibility of the BUCKS Adult Autism Diagnostic and Intervention Service from an average of 3.5 (date data gathered) to 4.5 by January 2025.</a:t>
            </a:r>
            <a:r>
              <a:rPr lang="en-GB" sz="3600" dirty="0">
                <a:solidFill>
                  <a:schemeClr val="tx2"/>
                </a:solidFill>
              </a:rPr>
              <a:t> </a:t>
            </a:r>
          </a:p>
          <a:p>
            <a:endParaRPr lang="en-GB" sz="3600" dirty="0">
              <a:solidFill>
                <a:srgbClr val="002060"/>
              </a:solidFill>
            </a:endParaRPr>
          </a:p>
          <a:p>
            <a:pPr marL="586873" indent="-586873">
              <a:buFont typeface="Arial" panose="020B0604020202020204" pitchFamily="34" charset="0"/>
              <a:buChar char="•"/>
            </a:pPr>
            <a:endParaRPr lang="en-GB" sz="3600" dirty="0">
              <a:solidFill>
                <a:schemeClr val="tx1"/>
              </a:solidFill>
            </a:endParaRPr>
          </a:p>
        </p:txBody>
      </p:sp>
      <p:sp>
        <p:nvSpPr>
          <p:cNvPr id="7" name="Rounded Rectangle 6"/>
          <p:cNvSpPr/>
          <p:nvPr/>
        </p:nvSpPr>
        <p:spPr>
          <a:xfrm>
            <a:off x="434330" y="9399073"/>
            <a:ext cx="14229322" cy="3845938"/>
          </a:xfrm>
          <a:prstGeom prst="roundRect">
            <a:avLst>
              <a:gd name="adj" fmla="val 12441"/>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3200" b="1" u="sng" dirty="0">
                <a:solidFill>
                  <a:srgbClr val="002060"/>
                </a:solidFill>
              </a:rPr>
              <a:t>Work So Far</a:t>
            </a:r>
          </a:p>
          <a:p>
            <a:endParaRPr lang="en-GB" sz="4108" dirty="0">
              <a:solidFill>
                <a:srgbClr val="002060"/>
              </a:solidFill>
            </a:endParaRPr>
          </a:p>
          <a:p>
            <a:r>
              <a:rPr lang="en-GB" sz="4108" dirty="0">
                <a:solidFill>
                  <a:srgbClr val="002060"/>
                </a:solidFill>
              </a:rPr>
              <a:t> </a:t>
            </a:r>
          </a:p>
          <a:p>
            <a:endParaRPr lang="en-GB" sz="4108" dirty="0">
              <a:solidFill>
                <a:srgbClr val="002060"/>
              </a:solidFill>
            </a:endParaRPr>
          </a:p>
          <a:p>
            <a:r>
              <a:rPr lang="en-GB" sz="2800" dirty="0">
                <a:solidFill>
                  <a:srgbClr val="002060"/>
                </a:solidFill>
              </a:rPr>
              <a:t>Test of change have been evaluated through feedback gathered at post-diagnostic groups, </a:t>
            </a:r>
          </a:p>
          <a:p>
            <a:r>
              <a:rPr lang="en-GB" sz="2800" dirty="0">
                <a:solidFill>
                  <a:srgbClr val="002060"/>
                </a:solidFill>
              </a:rPr>
              <a:t>and service user questionnaires.</a:t>
            </a:r>
          </a:p>
        </p:txBody>
      </p:sp>
      <p:sp>
        <p:nvSpPr>
          <p:cNvPr id="8" name="Rounded Rectangle 7"/>
          <p:cNvSpPr/>
          <p:nvPr/>
        </p:nvSpPr>
        <p:spPr>
          <a:xfrm>
            <a:off x="14726940" y="9399073"/>
            <a:ext cx="6493981" cy="8334146"/>
          </a:xfrm>
          <a:prstGeom prst="roundRect">
            <a:avLst>
              <a:gd name="adj" fmla="val 10763"/>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3200" b="1" u="sng" dirty="0">
                <a:solidFill>
                  <a:schemeClr val="tx2"/>
                </a:solidFill>
              </a:rPr>
              <a:t>Data</a:t>
            </a:r>
          </a:p>
          <a:p>
            <a:r>
              <a:rPr lang="en-GB" sz="2800" dirty="0">
                <a:solidFill>
                  <a:prstClr val="black"/>
                </a:solidFill>
                <a:latin typeface="Calibri" panose="020F0502020204030204"/>
              </a:rPr>
              <a:t>As part of the QI project, we sought feedback as to how accessibility could be improved, here are some extracts that inspired one of our key tests of change:</a:t>
            </a:r>
          </a:p>
          <a:p>
            <a:endParaRPr lang="en-GB" sz="2800" dirty="0">
              <a:solidFill>
                <a:schemeClr val="tx2"/>
              </a:solidFill>
            </a:endParaRPr>
          </a:p>
          <a:p>
            <a:endParaRPr lang="en-GB" sz="2800" dirty="0">
              <a:solidFill>
                <a:schemeClr val="tx2"/>
              </a:solidFill>
            </a:endParaRPr>
          </a:p>
        </p:txBody>
      </p:sp>
      <p:sp>
        <p:nvSpPr>
          <p:cNvPr id="9" name="Rounded Rectangle 8"/>
          <p:cNvSpPr/>
          <p:nvPr/>
        </p:nvSpPr>
        <p:spPr>
          <a:xfrm>
            <a:off x="440833" y="28612877"/>
            <a:ext cx="14033654" cy="288522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en-GB" sz="2600" dirty="0"/>
          </a:p>
          <a:p>
            <a:endParaRPr lang="en-GB" sz="2600" dirty="0">
              <a:solidFill>
                <a:srgbClr val="002060"/>
              </a:solidFill>
            </a:endParaRPr>
          </a:p>
          <a:p>
            <a:endParaRPr lang="en-GB" sz="2600" dirty="0">
              <a:solidFill>
                <a:srgbClr val="002060"/>
              </a:solidFill>
              <a:cs typeface="Calibri"/>
            </a:endParaRPr>
          </a:p>
          <a:p>
            <a:endParaRPr lang="en-GB" sz="2600" dirty="0">
              <a:solidFill>
                <a:srgbClr val="002060"/>
              </a:solidFill>
              <a:cs typeface="Calibri"/>
            </a:endParaRPr>
          </a:p>
          <a:p>
            <a:endParaRPr lang="en-GB" sz="2600" dirty="0">
              <a:cs typeface="Calibri" panose="020F0502020204030204"/>
            </a:endParaRPr>
          </a:p>
        </p:txBody>
      </p:sp>
      <p:sp>
        <p:nvSpPr>
          <p:cNvPr id="15" name="Rounded Rectangle 14"/>
          <p:cNvSpPr/>
          <p:nvPr/>
        </p:nvSpPr>
        <p:spPr>
          <a:xfrm>
            <a:off x="440833" y="5467991"/>
            <a:ext cx="20951199" cy="3845938"/>
          </a:xfrm>
          <a:prstGeom prst="roundRect">
            <a:avLst>
              <a:gd name="adj" fmla="val 254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4108" dirty="0">
              <a:solidFill>
                <a:schemeClr val="tx1"/>
              </a:solidFill>
            </a:endParaRPr>
          </a:p>
        </p:txBody>
      </p:sp>
      <p:sp>
        <p:nvSpPr>
          <p:cNvPr id="16" name="Rounded Rectangle 15"/>
          <p:cNvSpPr/>
          <p:nvPr/>
        </p:nvSpPr>
        <p:spPr>
          <a:xfrm>
            <a:off x="434330" y="13341481"/>
            <a:ext cx="14092927" cy="15160311"/>
          </a:xfrm>
          <a:prstGeom prst="roundRect">
            <a:avLst>
              <a:gd name="adj" fmla="val 10763"/>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4108" dirty="0">
              <a:solidFill>
                <a:srgbClr val="002060"/>
              </a:solidFill>
            </a:endParaRPr>
          </a:p>
        </p:txBody>
      </p:sp>
      <p:pic>
        <p:nvPicPr>
          <p:cNvPr id="10" name="Picture 9">
            <a:extLst>
              <a:ext uri="{FF2B5EF4-FFF2-40B4-BE49-F238E27FC236}">
                <a16:creationId xmlns:a16="http://schemas.microsoft.com/office/drawing/2014/main" id="{4E20FDC8-88DF-47F5-A8B8-392BF1475235}"/>
              </a:ext>
            </a:extLst>
          </p:cNvPr>
          <p:cNvPicPr>
            <a:picLocks noChangeAspect="1"/>
          </p:cNvPicPr>
          <p:nvPr/>
        </p:nvPicPr>
        <p:blipFill>
          <a:blip r:embed="rId2"/>
          <a:stretch>
            <a:fillRect/>
          </a:stretch>
        </p:blipFill>
        <p:spPr>
          <a:xfrm>
            <a:off x="16456748" y="200382"/>
            <a:ext cx="4168972" cy="1836551"/>
          </a:xfrm>
          <a:prstGeom prst="rect">
            <a:avLst/>
          </a:prstGeom>
        </p:spPr>
      </p:pic>
      <p:pic>
        <p:nvPicPr>
          <p:cNvPr id="11" name="Picture 10" descr="A picture containing text&#10;&#10;Description automatically generated">
            <a:extLst>
              <a:ext uri="{FF2B5EF4-FFF2-40B4-BE49-F238E27FC236}">
                <a16:creationId xmlns:a16="http://schemas.microsoft.com/office/drawing/2014/main" id="{60CEF60D-18CE-4A00-AF8D-B7B95548BA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3381" y="286296"/>
            <a:ext cx="5734382" cy="1900363"/>
          </a:xfrm>
          <a:prstGeom prst="rect">
            <a:avLst/>
          </a:prstGeom>
        </p:spPr>
      </p:pic>
      <p:pic>
        <p:nvPicPr>
          <p:cNvPr id="1026" name="Picture 2" descr="The neurodiversity rainbow infinity sign From the Autism Wiki ...">
            <a:extLst>
              <a:ext uri="{FF2B5EF4-FFF2-40B4-BE49-F238E27FC236}">
                <a16:creationId xmlns:a16="http://schemas.microsoft.com/office/drawing/2014/main" id="{D7A926B0-9934-3737-17B7-8C297A36CAD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34501" y="225886"/>
            <a:ext cx="3490886" cy="2003209"/>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descr="A diagram of a process&#10;&#10;Description automatically generated">
            <a:extLst>
              <a:ext uri="{FF2B5EF4-FFF2-40B4-BE49-F238E27FC236}">
                <a16:creationId xmlns:a16="http://schemas.microsoft.com/office/drawing/2014/main" id="{E30334A8-DACA-5C9B-CD92-38518B2089EB}"/>
              </a:ext>
            </a:extLst>
          </p:cNvPr>
          <p:cNvPicPr>
            <a:picLocks noChangeAspect="1"/>
          </p:cNvPicPr>
          <p:nvPr/>
        </p:nvPicPr>
        <p:blipFill rotWithShape="1">
          <a:blip r:embed="rId5">
            <a:extLst>
              <a:ext uri="{28A0092B-C50C-407E-A947-70E740481C1C}">
                <a14:useLocalDpi xmlns:a14="http://schemas.microsoft.com/office/drawing/2010/main" val="0"/>
              </a:ext>
            </a:extLst>
          </a:blip>
          <a:srcRect l="1928" t="22543" b="28179"/>
          <a:stretch/>
        </p:blipFill>
        <p:spPr>
          <a:xfrm>
            <a:off x="477197" y="10134325"/>
            <a:ext cx="13997289" cy="1900920"/>
          </a:xfrm>
          <a:prstGeom prst="rect">
            <a:avLst/>
          </a:prstGeom>
        </p:spPr>
      </p:pic>
      <p:pic>
        <p:nvPicPr>
          <p:cNvPr id="28" name="Picture 27" descr="A diagram of a diagram&#10;&#10;Description automatically generated">
            <a:extLst>
              <a:ext uri="{FF2B5EF4-FFF2-40B4-BE49-F238E27FC236}">
                <a16:creationId xmlns:a16="http://schemas.microsoft.com/office/drawing/2014/main" id="{2F01AB5F-C310-C458-4D43-2C7ECCECF7DA}"/>
              </a:ext>
            </a:extLst>
          </p:cNvPr>
          <p:cNvPicPr>
            <a:picLocks noChangeAspect="1"/>
          </p:cNvPicPr>
          <p:nvPr/>
        </p:nvPicPr>
        <p:blipFill rotWithShape="1">
          <a:blip r:embed="rId6">
            <a:extLst>
              <a:ext uri="{28A0092B-C50C-407E-A947-70E740481C1C}">
                <a14:useLocalDpi xmlns:a14="http://schemas.microsoft.com/office/drawing/2010/main" val="0"/>
              </a:ext>
            </a:extLst>
          </a:blip>
          <a:srcRect l="3266" t="4049" r="6636"/>
          <a:stretch/>
        </p:blipFill>
        <p:spPr>
          <a:xfrm>
            <a:off x="14800047" y="18600605"/>
            <a:ext cx="6642825" cy="5844095"/>
          </a:xfrm>
          <a:prstGeom prst="rect">
            <a:avLst/>
          </a:prstGeom>
        </p:spPr>
      </p:pic>
      <p:sp>
        <p:nvSpPr>
          <p:cNvPr id="2" name="TextBox 1">
            <a:extLst>
              <a:ext uri="{FF2B5EF4-FFF2-40B4-BE49-F238E27FC236}">
                <a16:creationId xmlns:a16="http://schemas.microsoft.com/office/drawing/2014/main" id="{3E9C6302-BEAE-9B0F-CC4D-71766C852B3D}"/>
              </a:ext>
            </a:extLst>
          </p:cNvPr>
          <p:cNvSpPr txBox="1"/>
          <p:nvPr/>
        </p:nvSpPr>
        <p:spPr>
          <a:xfrm>
            <a:off x="1102252" y="5450477"/>
            <a:ext cx="19523468"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3200" b="1" i="0" u="sng" strike="noStrike" kern="1200" cap="none" spc="0" normalizeH="0" baseline="0" noProof="0" dirty="0">
                <a:ln>
                  <a:noFill/>
                </a:ln>
                <a:solidFill>
                  <a:srgbClr val="44546A"/>
                </a:solidFill>
                <a:effectLst/>
                <a:uLnTx/>
                <a:uFillTx/>
                <a:latin typeface="Calibri" panose="020F0502020204030204"/>
                <a:ea typeface="+mn-ea"/>
                <a:cs typeface="+mn-cs"/>
              </a:rPr>
              <a:t>Why is this important to service users, carers and staff? </a:t>
            </a:r>
          </a:p>
        </p:txBody>
      </p:sp>
      <p:sp>
        <p:nvSpPr>
          <p:cNvPr id="12" name="TextBox 11">
            <a:extLst>
              <a:ext uri="{FF2B5EF4-FFF2-40B4-BE49-F238E27FC236}">
                <a16:creationId xmlns:a16="http://schemas.microsoft.com/office/drawing/2014/main" id="{8E072042-3009-BED9-A2BE-14816426AF52}"/>
              </a:ext>
            </a:extLst>
          </p:cNvPr>
          <p:cNvSpPr txBox="1"/>
          <p:nvPr/>
        </p:nvSpPr>
        <p:spPr>
          <a:xfrm>
            <a:off x="526388" y="7240109"/>
            <a:ext cx="20951198" cy="954107"/>
          </a:xfrm>
          <a:prstGeom prst="rect">
            <a:avLst/>
          </a:prstGeom>
          <a:noFill/>
        </p:spPr>
        <p:txBody>
          <a:bodyPr wrap="square" rtlCol="0">
            <a:spAutoFit/>
          </a:bodyPr>
          <a:lstStyle/>
          <a:p>
            <a:pPr algn="ctr"/>
            <a:r>
              <a:rPr lang="en-GB" sz="2800" b="1" i="1" dirty="0">
                <a:solidFill>
                  <a:srgbClr val="7030A0"/>
                </a:solidFill>
              </a:rPr>
              <a:t>The Environment is often a barrier for autistic adults accessing healthcare services, including waiting rooms because of the sensory challenges associated (Doherty 2022, Haydon et. al. 2021, NDTi 2020).</a:t>
            </a:r>
          </a:p>
        </p:txBody>
      </p:sp>
      <p:sp>
        <p:nvSpPr>
          <p:cNvPr id="22" name="TextBox 21">
            <a:extLst>
              <a:ext uri="{FF2B5EF4-FFF2-40B4-BE49-F238E27FC236}">
                <a16:creationId xmlns:a16="http://schemas.microsoft.com/office/drawing/2014/main" id="{6CF359F3-634B-98E2-070D-4317B5C473A9}"/>
              </a:ext>
            </a:extLst>
          </p:cNvPr>
          <p:cNvSpPr txBox="1"/>
          <p:nvPr/>
        </p:nvSpPr>
        <p:spPr>
          <a:xfrm>
            <a:off x="567856" y="5923811"/>
            <a:ext cx="20951198" cy="138499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Across </a:t>
            </a:r>
            <a:r>
              <a:rPr lang="en-GB" sz="2800" dirty="0">
                <a:solidFill>
                  <a:prstClr val="black"/>
                </a:solidFill>
                <a:latin typeface="Calibri" panose="020F0502020204030204"/>
              </a:rPr>
              <a:t>Oxford Health NHS Foundation Trust</a:t>
            </a: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 and across Buckinghamshire Community Teams, there are potential opportunities to facilitate Neurodivergent Friendly Standards. As the Autism service we would like to use Quality Improvement to identify, pilot and refine processes, which hopefully improve the accessibility of a service, with the plan to then share successful strategies.</a:t>
            </a:r>
          </a:p>
        </p:txBody>
      </p:sp>
      <p:sp>
        <p:nvSpPr>
          <p:cNvPr id="29" name="TextBox 28">
            <a:extLst>
              <a:ext uri="{FF2B5EF4-FFF2-40B4-BE49-F238E27FC236}">
                <a16:creationId xmlns:a16="http://schemas.microsoft.com/office/drawing/2014/main" id="{979D989E-5A3A-FD21-C2E9-0932EC29F936}"/>
              </a:ext>
            </a:extLst>
          </p:cNvPr>
          <p:cNvSpPr txBox="1"/>
          <p:nvPr/>
        </p:nvSpPr>
        <p:spPr>
          <a:xfrm>
            <a:off x="832925" y="8129202"/>
            <a:ext cx="21036753" cy="95410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rPr>
              <a:t>Alongside the environment, there are areas where Neurodivergent Friendly Standards could be improved including, paperwork and the availability and usability of information</a:t>
            </a:r>
            <a:r>
              <a:rPr lang="en-GB" sz="2800" dirty="0">
                <a:solidFill>
                  <a:prstClr val="black"/>
                </a:solidFill>
                <a:latin typeface="Calibri" panose="020F0502020204030204"/>
              </a:rPr>
              <a:t>. These are some of the areas we plan to focus on and improve.</a:t>
            </a: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2" name="Speech Bubble: Rectangle with Corners Rounded 31">
            <a:extLst>
              <a:ext uri="{FF2B5EF4-FFF2-40B4-BE49-F238E27FC236}">
                <a16:creationId xmlns:a16="http://schemas.microsoft.com/office/drawing/2014/main" id="{AC2BAB40-868B-1E49-0382-E1CBBA7C42A9}"/>
              </a:ext>
            </a:extLst>
          </p:cNvPr>
          <p:cNvSpPr/>
          <p:nvPr/>
        </p:nvSpPr>
        <p:spPr>
          <a:xfrm>
            <a:off x="14789663" y="12480171"/>
            <a:ext cx="4009384" cy="2323638"/>
          </a:xfrm>
          <a:prstGeom prst="wedgeRoundRectCallout">
            <a:avLst/>
          </a:prstGeom>
          <a:ln w="28575">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r>
              <a:rPr lang="en-GB" sz="2000" b="1" dirty="0">
                <a:solidFill>
                  <a:schemeClr val="tx2"/>
                </a:solidFill>
              </a:rPr>
              <a:t>“Venue fine and relatively quiet. However, it might be good to create an even calmer, dimmer and more soothing environment in the room used. Maybe some soothing colour on the wall, some sensory objects and furnishing.”</a:t>
            </a:r>
          </a:p>
        </p:txBody>
      </p:sp>
      <p:sp>
        <p:nvSpPr>
          <p:cNvPr id="33" name="Speech Bubble: Rectangle with Corners Rounded 32">
            <a:extLst>
              <a:ext uri="{FF2B5EF4-FFF2-40B4-BE49-F238E27FC236}">
                <a16:creationId xmlns:a16="http://schemas.microsoft.com/office/drawing/2014/main" id="{AF16164D-B398-8F11-AE62-FFC2CF4E5E01}"/>
              </a:ext>
            </a:extLst>
          </p:cNvPr>
          <p:cNvSpPr/>
          <p:nvPr/>
        </p:nvSpPr>
        <p:spPr>
          <a:xfrm>
            <a:off x="16982066" y="14969627"/>
            <a:ext cx="4009384" cy="2323638"/>
          </a:xfrm>
          <a:prstGeom prst="wedgeRoundRectCallout">
            <a:avLst/>
          </a:prstGeom>
          <a:ln w="28575">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r>
              <a:rPr lang="en-GB" sz="2000" b="1" dirty="0">
                <a:solidFill>
                  <a:schemeClr val="tx2"/>
                </a:solidFill>
              </a:rPr>
              <a:t>“It just felt like the reception desk is set in a bit of a ‘bottleneck’, which is difficult if you have a strong need for personal space. It would be good if there was more space in that area.”</a:t>
            </a:r>
          </a:p>
        </p:txBody>
      </p:sp>
      <p:sp>
        <p:nvSpPr>
          <p:cNvPr id="35" name="TextBox 34">
            <a:extLst>
              <a:ext uri="{FF2B5EF4-FFF2-40B4-BE49-F238E27FC236}">
                <a16:creationId xmlns:a16="http://schemas.microsoft.com/office/drawing/2014/main" id="{BC073D26-15B6-67EF-C171-A26E8DB5447A}"/>
              </a:ext>
            </a:extLst>
          </p:cNvPr>
          <p:cNvSpPr txBox="1"/>
          <p:nvPr/>
        </p:nvSpPr>
        <p:spPr>
          <a:xfrm>
            <a:off x="5717183" y="13449487"/>
            <a:ext cx="3517318" cy="584775"/>
          </a:xfrm>
          <a:prstGeom prst="rect">
            <a:avLst/>
          </a:prstGeom>
          <a:noFill/>
        </p:spPr>
        <p:txBody>
          <a:bodyPr wrap="square" rtlCol="0">
            <a:spAutoFit/>
          </a:bodyPr>
          <a:lstStyle/>
          <a:p>
            <a:r>
              <a:rPr lang="en-GB" sz="3200" b="1" u="sng" dirty="0">
                <a:solidFill>
                  <a:srgbClr val="44546A"/>
                </a:solidFill>
              </a:rPr>
              <a:t>Driver Diagram </a:t>
            </a:r>
          </a:p>
        </p:txBody>
      </p:sp>
      <p:sp>
        <p:nvSpPr>
          <p:cNvPr id="36" name="TextBox 35">
            <a:extLst>
              <a:ext uri="{FF2B5EF4-FFF2-40B4-BE49-F238E27FC236}">
                <a16:creationId xmlns:a16="http://schemas.microsoft.com/office/drawing/2014/main" id="{ED34FBE2-C79D-9A11-1AD3-677B5671E1BB}"/>
              </a:ext>
            </a:extLst>
          </p:cNvPr>
          <p:cNvSpPr txBox="1"/>
          <p:nvPr/>
        </p:nvSpPr>
        <p:spPr>
          <a:xfrm>
            <a:off x="703709" y="28651352"/>
            <a:ext cx="8969829" cy="1077218"/>
          </a:xfrm>
          <a:prstGeom prst="rect">
            <a:avLst/>
          </a:prstGeom>
          <a:noFill/>
        </p:spPr>
        <p:txBody>
          <a:bodyPr wrap="square" rtlCol="0">
            <a:spAutoFit/>
          </a:bodyPr>
          <a:lstStyle/>
          <a:p>
            <a:r>
              <a:rPr lang="en-GB" sz="3200" b="1" u="sng" dirty="0">
                <a:solidFill>
                  <a:srgbClr val="002060"/>
                </a:solidFill>
              </a:rPr>
              <a:t>Learning and what next </a:t>
            </a:r>
          </a:p>
          <a:p>
            <a:endParaRPr lang="en-GB" sz="3200" b="1" u="sng" dirty="0"/>
          </a:p>
        </p:txBody>
      </p:sp>
      <p:sp>
        <p:nvSpPr>
          <p:cNvPr id="37" name="TextBox 36">
            <a:extLst>
              <a:ext uri="{FF2B5EF4-FFF2-40B4-BE49-F238E27FC236}">
                <a16:creationId xmlns:a16="http://schemas.microsoft.com/office/drawing/2014/main" id="{127D2997-7E2E-B2BA-8391-EF17AF5F7932}"/>
              </a:ext>
            </a:extLst>
          </p:cNvPr>
          <p:cNvSpPr txBox="1"/>
          <p:nvPr/>
        </p:nvSpPr>
        <p:spPr>
          <a:xfrm>
            <a:off x="434331" y="31609189"/>
            <a:ext cx="14040156" cy="677108"/>
          </a:xfrm>
          <a:prstGeom prst="rect">
            <a:avLst/>
          </a:prstGeom>
          <a:solidFill>
            <a:schemeClr val="bg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3800" b="1" i="0" u="none" strike="noStrike" kern="1200" cap="none" spc="0" normalizeH="0" baseline="0" noProof="0" dirty="0">
                <a:ln>
                  <a:noFill/>
                </a:ln>
                <a:solidFill>
                  <a:srgbClr val="002060"/>
                </a:solidFill>
                <a:effectLst/>
                <a:uLnTx/>
                <a:uFillTx/>
                <a:latin typeface="Calibri" panose="020F0502020204030204"/>
                <a:ea typeface="+mn-ea"/>
                <a:cs typeface="Calibri"/>
              </a:rPr>
              <a:t>Contact Information: externalbucksadultasd@oxfordhealth.nhs.uk</a:t>
            </a:r>
            <a:endParaRPr kumimoji="0" lang="en-GB" sz="3800" b="0" i="0" u="none" strike="noStrike" kern="1200" cap="none" spc="0" normalizeH="0" baseline="0" noProof="0" dirty="0">
              <a:ln>
                <a:noFill/>
              </a:ln>
              <a:solidFill>
                <a:srgbClr val="002060"/>
              </a:solidFill>
              <a:effectLst/>
              <a:uLnTx/>
              <a:uFillTx/>
              <a:latin typeface="Calibri" panose="020F0502020204030204"/>
              <a:ea typeface="+mn-ea"/>
              <a:cs typeface="Calibri"/>
            </a:endParaRPr>
          </a:p>
        </p:txBody>
      </p:sp>
      <p:sp>
        <p:nvSpPr>
          <p:cNvPr id="39" name="TextBox 38">
            <a:extLst>
              <a:ext uri="{FF2B5EF4-FFF2-40B4-BE49-F238E27FC236}">
                <a16:creationId xmlns:a16="http://schemas.microsoft.com/office/drawing/2014/main" id="{8CB7401B-A9EF-D404-7EF8-90765527FD1C}"/>
              </a:ext>
            </a:extLst>
          </p:cNvPr>
          <p:cNvSpPr txBox="1"/>
          <p:nvPr/>
        </p:nvSpPr>
        <p:spPr>
          <a:xfrm>
            <a:off x="14800047" y="17877330"/>
            <a:ext cx="6642825" cy="745024"/>
          </a:xfrm>
          <a:prstGeom prst="rect">
            <a:avLst/>
          </a:prstGeom>
          <a:solidFill>
            <a:schemeClr val="bg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4100" b="1" i="0" u="sng" strike="noStrike" kern="1200" cap="none" spc="0" normalizeH="0" baseline="0" noProof="0" dirty="0">
                <a:ln>
                  <a:noFill/>
                </a:ln>
                <a:solidFill>
                  <a:srgbClr val="002060"/>
                </a:solidFill>
                <a:effectLst/>
                <a:uLnTx/>
                <a:uFillTx/>
                <a:latin typeface="Calibri" panose="020F0502020204030204"/>
                <a:ea typeface="+mn-ea"/>
                <a:cs typeface="Calibri"/>
              </a:rPr>
              <a:t>Current PDSA</a:t>
            </a:r>
            <a:endParaRPr kumimoji="0" lang="en-GB" sz="4100" b="0" i="0" u="sng" strike="noStrike" kern="1200" cap="none" spc="0" normalizeH="0" baseline="0" noProof="0" dirty="0">
              <a:ln>
                <a:noFill/>
              </a:ln>
              <a:solidFill>
                <a:srgbClr val="002060"/>
              </a:solidFill>
              <a:effectLst/>
              <a:uLnTx/>
              <a:uFillTx/>
              <a:latin typeface="Calibri" panose="020F0502020204030204"/>
              <a:ea typeface="+mn-ea"/>
              <a:cs typeface="Calibri"/>
            </a:endParaRPr>
          </a:p>
        </p:txBody>
      </p:sp>
      <p:sp>
        <p:nvSpPr>
          <p:cNvPr id="41" name="TextBox 40">
            <a:extLst>
              <a:ext uri="{FF2B5EF4-FFF2-40B4-BE49-F238E27FC236}">
                <a16:creationId xmlns:a16="http://schemas.microsoft.com/office/drawing/2014/main" id="{DC021727-BAD8-F4B5-BD7A-EC7A4F7AC623}"/>
              </a:ext>
            </a:extLst>
          </p:cNvPr>
          <p:cNvSpPr txBox="1"/>
          <p:nvPr/>
        </p:nvSpPr>
        <p:spPr>
          <a:xfrm>
            <a:off x="526388" y="28856107"/>
            <a:ext cx="14033653" cy="2616101"/>
          </a:xfrm>
          <a:prstGeom prst="rect">
            <a:avLst/>
          </a:prstGeom>
          <a:noFill/>
        </p:spPr>
        <p:txBody>
          <a:bodyPr wrap="square">
            <a:spAutoFit/>
          </a:bodyPr>
          <a:lstStyle/>
          <a:p>
            <a:endParaRPr lang="en-GB" sz="2400" dirty="0">
              <a:solidFill>
                <a:srgbClr val="002060"/>
              </a:solidFill>
            </a:endParaRPr>
          </a:p>
          <a:p>
            <a:r>
              <a:rPr lang="en-GB" sz="2800" dirty="0">
                <a:solidFill>
                  <a:srgbClr val="002060"/>
                </a:solidFill>
              </a:rPr>
              <a:t>By introducing the quiet waiting room, we have been able to reduce the sensory impact of the hospital environment for patients accessing an autism assessment. The development of the website has also helped to offer more support for people on the waiting list and understand the assessment process. To ensure this work is recognised and more transferable we will work towards the National Autism Society (NAS) accreditation for the service.</a:t>
            </a:r>
          </a:p>
        </p:txBody>
      </p:sp>
      <p:sp>
        <p:nvSpPr>
          <p:cNvPr id="42" name="Text Box 2">
            <a:extLst>
              <a:ext uri="{FF2B5EF4-FFF2-40B4-BE49-F238E27FC236}">
                <a16:creationId xmlns:a16="http://schemas.microsoft.com/office/drawing/2014/main" id="{0FF97674-DF26-B2BA-4335-F7C6C70D3506}"/>
              </a:ext>
            </a:extLst>
          </p:cNvPr>
          <p:cNvSpPr txBox="1"/>
          <p:nvPr/>
        </p:nvSpPr>
        <p:spPr>
          <a:xfrm>
            <a:off x="14789663" y="24538667"/>
            <a:ext cx="6642825" cy="1863741"/>
          </a:xfrm>
          <a:prstGeom prst="rect">
            <a:avLst/>
          </a:prstGeom>
          <a:solidFill>
            <a:schemeClr val="accent2"/>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GB" sz="1600" b="1" u="sng" kern="100" dirty="0">
                <a:effectLst/>
                <a:latin typeface="Arial" panose="020B0604020202020204" pitchFamily="34" charset="0"/>
                <a:ea typeface="Aptos" panose="020B0004020202020204" pitchFamily="34" charset="0"/>
              </a:rPr>
              <a:t>Patient Feedback methods and utilisation</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Contact slips and flyers are sent out to patients</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List of patients for co-production are documented and brought together</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Patients are asked what recommendations/ resources they would have liked before their assessment to share with others on the waiting list through the website and is included in the webinar pathway video</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Responses from patients are sought through report outcome measure</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Patients have input into making group reports more accessible</a:t>
            </a:r>
          </a:p>
          <a:p>
            <a:r>
              <a:rPr lang="en-GB" sz="1100" kern="100" dirty="0">
                <a:effectLst/>
                <a:latin typeface="Arial" panose="020B0604020202020204" pitchFamily="34" charset="0"/>
                <a:ea typeface="Aptos" panose="020B0004020202020204" pitchFamily="34" charset="0"/>
              </a:rPr>
              <a:t> </a:t>
            </a:r>
          </a:p>
        </p:txBody>
      </p:sp>
      <p:sp>
        <p:nvSpPr>
          <p:cNvPr id="43" name="Text Box 2">
            <a:extLst>
              <a:ext uri="{FF2B5EF4-FFF2-40B4-BE49-F238E27FC236}">
                <a16:creationId xmlns:a16="http://schemas.microsoft.com/office/drawing/2014/main" id="{3FB4D60C-396D-3344-2A09-9852A00D0710}"/>
              </a:ext>
            </a:extLst>
          </p:cNvPr>
          <p:cNvSpPr txBox="1"/>
          <p:nvPr/>
        </p:nvSpPr>
        <p:spPr>
          <a:xfrm>
            <a:off x="14800047" y="26455658"/>
            <a:ext cx="6642825" cy="1613535"/>
          </a:xfrm>
          <a:prstGeom prst="rect">
            <a:avLst/>
          </a:prstGeom>
          <a:solidFill>
            <a:schemeClr val="bg1">
              <a:lumMod val="85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GB" sz="1600" b="1" u="sng" kern="100" dirty="0">
                <a:effectLst/>
                <a:latin typeface="Arial" panose="020B0604020202020204" pitchFamily="34" charset="0"/>
                <a:ea typeface="Aptos" panose="020B0004020202020204" pitchFamily="34" charset="0"/>
              </a:rPr>
              <a:t>How did we go about making the quiet waiting room, which would enabling meeting Neurodivergent standards:</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Facilitated and followed up on the progress of the quiet waiting room</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Inputted into carpet and wall colour options</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Collaborate with Estates on the accessibility of the room </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Seeking funding for fidget tools to use within the waiting room, assessments and groups through Oxford Health Charity</a:t>
            </a:r>
          </a:p>
        </p:txBody>
      </p:sp>
      <p:sp>
        <p:nvSpPr>
          <p:cNvPr id="44" name="Text Box 2">
            <a:extLst>
              <a:ext uri="{FF2B5EF4-FFF2-40B4-BE49-F238E27FC236}">
                <a16:creationId xmlns:a16="http://schemas.microsoft.com/office/drawing/2014/main" id="{F9408EDA-5F50-89EE-E11F-DE3BB2BDFE17}"/>
              </a:ext>
            </a:extLst>
          </p:cNvPr>
          <p:cNvSpPr txBox="1"/>
          <p:nvPr/>
        </p:nvSpPr>
        <p:spPr>
          <a:xfrm>
            <a:off x="14788504" y="29116818"/>
            <a:ext cx="6654368" cy="1789228"/>
          </a:xfrm>
          <a:prstGeom prst="rect">
            <a:avLst/>
          </a:prstGeom>
          <a:solidFill>
            <a:srgbClr val="5B9BD5"/>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GB" sz="1400" b="1" u="sng" kern="100" dirty="0">
                <a:effectLst/>
                <a:latin typeface="Arial" panose="020B0604020202020204" pitchFamily="34" charset="0"/>
                <a:ea typeface="Aptos" panose="020B0004020202020204" pitchFamily="34" charset="0"/>
              </a:rPr>
              <a:t>Reports and Letters standardisations and improvements </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Reports and letters have a clear structure and formatting</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Patients have input into making reports and letters more accessible and the structuring</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There are different versions of these e.g. easy read </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Reports are strength based and focus on their autism diagnosis</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RAS/Kingswood reports are used for guidance</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ADOS and ADI scoring is understood by patients</a:t>
            </a:r>
          </a:p>
        </p:txBody>
      </p:sp>
      <p:sp>
        <p:nvSpPr>
          <p:cNvPr id="45" name="Text Box 2">
            <a:extLst>
              <a:ext uri="{FF2B5EF4-FFF2-40B4-BE49-F238E27FC236}">
                <a16:creationId xmlns:a16="http://schemas.microsoft.com/office/drawing/2014/main" id="{F74C7E7F-701C-E4C5-627B-2EB99E6459C3}"/>
              </a:ext>
            </a:extLst>
          </p:cNvPr>
          <p:cNvSpPr txBox="1"/>
          <p:nvPr/>
        </p:nvSpPr>
        <p:spPr>
          <a:xfrm>
            <a:off x="14800047" y="28144023"/>
            <a:ext cx="6642825" cy="898457"/>
          </a:xfrm>
          <a:prstGeom prst="rect">
            <a:avLst/>
          </a:prstGeom>
          <a:solidFill>
            <a:srgbClr val="FFC000"/>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GB" sz="1600" b="1" u="sng" kern="100" dirty="0">
                <a:effectLst/>
                <a:latin typeface="Arial" panose="020B0604020202020204" pitchFamily="34" charset="0"/>
                <a:ea typeface="Aptos" panose="020B0004020202020204" pitchFamily="34" charset="0"/>
              </a:rPr>
              <a:t>Website</a:t>
            </a:r>
          </a:p>
          <a:p>
            <a:pPr marL="285750" indent="-285750">
              <a:buFont typeface="Arial" panose="020B0604020202020204" pitchFamily="34" charset="0"/>
              <a:buChar char="•"/>
            </a:pPr>
            <a:r>
              <a:rPr lang="en-GB" sz="1400" kern="100" dirty="0">
                <a:effectLst/>
                <a:latin typeface="Arial" panose="020B0604020202020204" pitchFamily="34" charset="0"/>
                <a:ea typeface="Aptos" panose="020B0004020202020204" pitchFamily="34" charset="0"/>
              </a:rPr>
              <a:t>Worked with the Trust Communications Team to create and produce an external website</a:t>
            </a:r>
          </a:p>
          <a:p>
            <a:pPr marL="285750" indent="-285750">
              <a:buFont typeface="Arial" panose="020B0604020202020204" pitchFamily="34" charset="0"/>
              <a:buChar char="•"/>
            </a:pPr>
            <a:r>
              <a:rPr lang="en-GB" sz="1400" kern="100" dirty="0">
                <a:effectLst/>
                <a:latin typeface="Arial" panose="020B0604020202020204" pitchFamily="34" charset="0"/>
                <a:ea typeface="Aptos" panose="020B0004020202020204" pitchFamily="34" charset="0"/>
              </a:rPr>
              <a:t>Produced a patient pathway webinar/video</a:t>
            </a:r>
          </a:p>
        </p:txBody>
      </p:sp>
      <p:sp>
        <p:nvSpPr>
          <p:cNvPr id="46" name="Text Box 2">
            <a:extLst>
              <a:ext uri="{FF2B5EF4-FFF2-40B4-BE49-F238E27FC236}">
                <a16:creationId xmlns:a16="http://schemas.microsoft.com/office/drawing/2014/main" id="{CAEA4903-7A50-1FD5-7F8F-37B5CAD37ED9}"/>
              </a:ext>
            </a:extLst>
          </p:cNvPr>
          <p:cNvSpPr txBox="1"/>
          <p:nvPr/>
        </p:nvSpPr>
        <p:spPr>
          <a:xfrm>
            <a:off x="14788503" y="30960477"/>
            <a:ext cx="6654368" cy="1489840"/>
          </a:xfrm>
          <a:prstGeom prst="rect">
            <a:avLst/>
          </a:prstGeom>
          <a:solidFill>
            <a:srgbClr val="70AD47"/>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GB" sz="1400" b="1" u="sng" kern="100" dirty="0">
                <a:effectLst/>
                <a:latin typeface="Arial" panose="020B0604020202020204" pitchFamily="34" charset="0"/>
                <a:ea typeface="Aptos" panose="020B0004020202020204" pitchFamily="34" charset="0"/>
              </a:rPr>
              <a:t>The team involvement </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CPD sessions are consistent and accessible for the whole team and wider services </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Team meetings have agendas sent out to them from admin</a:t>
            </a:r>
          </a:p>
          <a:p>
            <a:pPr marL="342900" lvl="0" indent="-342900">
              <a:buFont typeface="Symbol" panose="05050102010706020507" pitchFamily="18" charset="2"/>
              <a:buChar char=""/>
            </a:pPr>
            <a:r>
              <a:rPr lang="en-GB" sz="1400" kern="100" dirty="0">
                <a:effectLst/>
                <a:latin typeface="Arial" panose="020B0604020202020204" pitchFamily="34" charset="0"/>
                <a:ea typeface="Aptos" panose="020B0004020202020204" pitchFamily="34" charset="0"/>
              </a:rPr>
              <a:t>Everyone in the ASD service is aware of the QI project and have input into it. – via the QI board</a:t>
            </a:r>
          </a:p>
        </p:txBody>
      </p:sp>
      <p:pic>
        <p:nvPicPr>
          <p:cNvPr id="18" name="Picture 17">
            <a:extLst>
              <a:ext uri="{FF2B5EF4-FFF2-40B4-BE49-F238E27FC236}">
                <a16:creationId xmlns:a16="http://schemas.microsoft.com/office/drawing/2014/main" id="{78B37689-8D3B-4003-0ADC-4E65DC4DE49D}"/>
              </a:ext>
            </a:extLst>
          </p:cNvPr>
          <p:cNvPicPr>
            <a:picLocks noChangeAspect="1"/>
          </p:cNvPicPr>
          <p:nvPr/>
        </p:nvPicPr>
        <p:blipFill>
          <a:blip r:embed="rId7"/>
          <a:stretch>
            <a:fillRect/>
          </a:stretch>
        </p:blipFill>
        <p:spPr>
          <a:xfrm>
            <a:off x="3688336" y="14239017"/>
            <a:ext cx="7930430" cy="14172125"/>
          </a:xfrm>
          <a:prstGeom prst="rect">
            <a:avLst/>
          </a:prstGeom>
        </p:spPr>
      </p:pic>
    </p:spTree>
    <p:extLst>
      <p:ext uri="{BB962C8B-B14F-4D97-AF65-F5344CB8AC3E}">
        <p14:creationId xmlns:p14="http://schemas.microsoft.com/office/powerpoint/2010/main" val="33091919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7499d1cf-b6b9-49a5-9ec6-a57b7e99177d">
      <UserInfo>
        <DisplayName>Hamblin Sarah (RNU) Oxford Health</DisplayName>
        <AccountId>192</AccountId>
        <AccountType/>
      </UserInfo>
      <UserInfo>
        <DisplayName>Parham Gabrielle (RNU) Oxford Health</DisplayName>
        <AccountId>193</AccountId>
        <AccountType/>
      </UserInfo>
    </SharedWithUsers>
    <lcf76f155ced4ddcb4097134ff3c332f xmlns="a99a9029-748f-4f34-a3c6-1670921931f2">
      <Terms xmlns="http://schemas.microsoft.com/office/infopath/2007/PartnerControls"/>
    </lcf76f155ced4ddcb4097134ff3c332f>
    <TaxCatchAll xmlns="7499d1cf-b6b9-49a5-9ec6-a57b7e99177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37E08D23155914A97D36312D50AE3C9" ma:contentTypeVersion="15" ma:contentTypeDescription="Create a new document." ma:contentTypeScope="" ma:versionID="6e3b1ab8b463bf3ca86bd26d05e793f3">
  <xsd:schema xmlns:xsd="http://www.w3.org/2001/XMLSchema" xmlns:xs="http://www.w3.org/2001/XMLSchema" xmlns:p="http://schemas.microsoft.com/office/2006/metadata/properties" xmlns:ns2="a99a9029-748f-4f34-a3c6-1670921931f2" xmlns:ns3="7499d1cf-b6b9-49a5-9ec6-a57b7e99177d" targetNamespace="http://schemas.microsoft.com/office/2006/metadata/properties" ma:root="true" ma:fieldsID="30ed7f3bb23dcc1f13d09254eef9a6c3" ns2:_="" ns3:_="">
    <xsd:import namespace="a99a9029-748f-4f34-a3c6-1670921931f2"/>
    <xsd:import namespace="7499d1cf-b6b9-49a5-9ec6-a57b7e99177d"/>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9a9029-748f-4f34-a3c6-1670921931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74a7f632-737e-4a6a-9614-2616474817dc"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499d1cf-b6b9-49a5-9ec6-a57b7e99177d"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8375d6d4-61e4-4ae3-8a15-896ce9c131e1}" ma:internalName="TaxCatchAll" ma:showField="CatchAllData" ma:web="7499d1cf-b6b9-49a5-9ec6-a57b7e99177d">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7359756-298B-4BAF-AD0E-4204B1A6BF62}">
  <ds:schemaRefs>
    <ds:schemaRef ds:uri="http://schemas.microsoft.com/office/2006/documentManagement/types"/>
    <ds:schemaRef ds:uri="a3ae7a6c-ece9-4bf4-b8cc-a50ea656881e"/>
    <ds:schemaRef ds:uri="http://purl.org/dc/elements/1.1/"/>
    <ds:schemaRef ds:uri="http://schemas.microsoft.com/office/2006/metadata/properties"/>
    <ds:schemaRef ds:uri="http://purl.org/dc/terms/"/>
    <ds:schemaRef ds:uri="http://schemas.microsoft.com/office/infopath/2007/PartnerControls"/>
    <ds:schemaRef ds:uri="http://schemas.openxmlformats.org/package/2006/metadata/core-properties"/>
    <ds:schemaRef ds:uri="5e7f8ba3-d925-4706-87e2-5316b66cc120"/>
    <ds:schemaRef ds:uri="http://www.w3.org/XML/1998/namespace"/>
    <ds:schemaRef ds:uri="http://purl.org/dc/dcmitype/"/>
    <ds:schemaRef ds:uri="55b3fa6c-1b8e-4ed7-9039-e8954b53f32b"/>
    <ds:schemaRef ds:uri="6de7ebce-2021-473f-93d4-2f2cad74a395"/>
    <ds:schemaRef ds:uri="0c003bb6-fc60-4fbd-b4f6-659ba7a0db2f"/>
    <ds:schemaRef ds:uri="7db1b3c0-dcdb-44ce-adeb-68f34d851075"/>
    <ds:schemaRef ds:uri="7499d1cf-b6b9-49a5-9ec6-a57b7e99177d"/>
    <ds:schemaRef ds:uri="a99a9029-748f-4f34-a3c6-1670921931f2"/>
  </ds:schemaRefs>
</ds:datastoreItem>
</file>

<file path=customXml/itemProps2.xml><?xml version="1.0" encoding="utf-8"?>
<ds:datastoreItem xmlns:ds="http://schemas.openxmlformats.org/officeDocument/2006/customXml" ds:itemID="{C9BE8A69-51AA-4869-A66B-1C1C8CEB529D}">
  <ds:schemaRefs>
    <ds:schemaRef ds:uri="http://schemas.microsoft.com/sharepoint/v3/contenttype/forms"/>
  </ds:schemaRefs>
</ds:datastoreItem>
</file>

<file path=customXml/itemProps3.xml><?xml version="1.0" encoding="utf-8"?>
<ds:datastoreItem xmlns:ds="http://schemas.openxmlformats.org/officeDocument/2006/customXml" ds:itemID="{488B379D-806B-45BF-B904-1E64EC2DA6A3}"/>
</file>

<file path=docProps/app.xml><?xml version="1.0" encoding="utf-8"?>
<Properties xmlns="http://schemas.openxmlformats.org/officeDocument/2006/extended-properties" xmlns:vt="http://schemas.openxmlformats.org/officeDocument/2006/docPropsVTypes">
  <Template>Office Theme</Template>
  <TotalTime>2475</TotalTime>
  <Words>722</Words>
  <Application>Microsoft Office PowerPoint</Application>
  <PresentationFormat>Custom</PresentationFormat>
  <Paragraphs>52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Symbol</vt:lpstr>
      <vt:lpstr>Office Theme</vt:lpstr>
      <vt:lpstr>PowerPoint Presentation</vt:lpstr>
    </vt:vector>
  </TitlesOfParts>
  <Company>University of Oxford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Bethan Page</dc:creator>
  <cp:lastModifiedBy>Saunders Michaela (RNU) Oxford Health</cp:lastModifiedBy>
  <cp:revision>93</cp:revision>
  <cp:lastPrinted>2017-05-03T10:10:10Z</cp:lastPrinted>
  <dcterms:created xsi:type="dcterms:W3CDTF">2017-04-10T09:48:45Z</dcterms:created>
  <dcterms:modified xsi:type="dcterms:W3CDTF">2025-11-03T13:35:57Z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0x010100437E08D23155914A97D36312D50AE3C9</vt:lpwstr>
  </property>
  <property fmtid="{D5CDD505-2E9C-101B-9397-08002B2CF9AE}" pid="3" name="Document type">
    <vt:lpwstr>10;#Communications Materials|d20a9275-2a5b-4693-bae3-a088d492233e</vt:lpwstr>
  </property>
  <property fmtid="{D5CDD505-2E9C-101B-9397-08002B2CF9AE}" pid="4" name="Project Name">
    <vt:lpwstr/>
  </property>
  <property fmtid="{D5CDD505-2E9C-101B-9397-08002B2CF9AE}" pid="5" name="Programme">
    <vt:lpwstr/>
  </property>
  <property fmtid="{D5CDD505-2E9C-101B-9397-08002B2CF9AE}" pid="6" name="Theme">
    <vt:lpwstr/>
  </property>
  <property fmtid="{D5CDD505-2E9C-101B-9397-08002B2CF9AE}" pid="7" name="MediaServiceImageTags">
    <vt:lpwstr/>
  </property>
</Properties>
</file>