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61" r:id="rId8"/>
    <p:sldId id="258" r:id="rId9"/>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FA0A2-471C-4200-AC34-C13398EC1F3C}" v="1" dt="2025-03-04T14:46:5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044" y="-3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171878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18853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166937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314464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44131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44317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25672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423852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1365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423986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4CBC63-9A13-4BEC-9201-6D27E0557F6B}" type="datetimeFigureOut">
              <a:rPr lang="en-GB" smtClean="0"/>
              <a:t>02/05/2025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0F4BD6-D973-4671-B56C-3695546A81E8}" type="slidenum">
              <a:rPr lang="en-GB" smtClean="0"/>
              <a:t>‹#›</a:t>
            </a:fld>
            <a:endParaRPr lang="en-GB" dirty="0"/>
          </a:p>
        </p:txBody>
      </p:sp>
    </p:spTree>
    <p:extLst>
      <p:ext uri="{BB962C8B-B14F-4D97-AF65-F5344CB8AC3E}">
        <p14:creationId xmlns:p14="http://schemas.microsoft.com/office/powerpoint/2010/main" val="414659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E4CBC63-9A13-4BEC-9201-6D27E0557F6B}" type="datetimeFigureOut">
              <a:rPr lang="en-GB" smtClean="0"/>
              <a:t>02/05/2025</a:t>
            </a:fld>
            <a:endParaRPr lang="en-GB" dirty="0"/>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4B0F4BD6-D973-4671-B56C-3695546A81E8}" type="slidenum">
              <a:rPr lang="en-GB" smtClean="0"/>
              <a:t>‹#›</a:t>
            </a:fld>
            <a:endParaRPr lang="en-GB" dirty="0"/>
          </a:p>
        </p:txBody>
      </p:sp>
    </p:spTree>
    <p:extLst>
      <p:ext uri="{BB962C8B-B14F-4D97-AF65-F5344CB8AC3E}">
        <p14:creationId xmlns:p14="http://schemas.microsoft.com/office/powerpoint/2010/main" val="192199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jpg"/><Relationship Id="rId4" Type="http://schemas.openxmlformats.org/officeDocument/2006/relationships/image" Target="../media/image3.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Partnership | TalkingSpace PlusTalkingSpace Plus">
            <a:extLst>
              <a:ext uri="{FF2B5EF4-FFF2-40B4-BE49-F238E27FC236}">
                <a16:creationId xmlns:a16="http://schemas.microsoft.com/office/drawing/2014/main" id="{A73B4243-96A5-49D5-9375-7433538F9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139700"/>
            <a:ext cx="1347004" cy="10978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9E487D-CDDE-4005-AF8F-7461902DBE81}"/>
              </a:ext>
            </a:extLst>
          </p:cNvPr>
          <p:cNvSpPr txBox="1"/>
          <p:nvPr/>
        </p:nvSpPr>
        <p:spPr>
          <a:xfrm>
            <a:off x="2011680" y="1363287"/>
            <a:ext cx="4491524" cy="1569660"/>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Oxevision camera-sensors and the care in your room</a:t>
            </a:r>
          </a:p>
        </p:txBody>
      </p:sp>
      <p:sp>
        <p:nvSpPr>
          <p:cNvPr id="7" name="TextBox 6">
            <a:extLst>
              <a:ext uri="{FF2B5EF4-FFF2-40B4-BE49-F238E27FC236}">
                <a16:creationId xmlns:a16="http://schemas.microsoft.com/office/drawing/2014/main" id="{6BB034FF-F7C9-4890-B1EB-55E9ABBFB72E}"/>
              </a:ext>
            </a:extLst>
          </p:cNvPr>
          <p:cNvSpPr txBox="1"/>
          <p:nvPr/>
        </p:nvSpPr>
        <p:spPr>
          <a:xfrm>
            <a:off x="2133045" y="2974025"/>
            <a:ext cx="4305993" cy="7848302"/>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 mental health wards must check patients well being a minimum of every hour to ensure their safety 24 hours per day.</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can choose if the system camera-sensors or staff check if you are well during your time in hospital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checks will be made by staff  during the night and 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Staff would check you are breathing.</a:t>
            </a:r>
          </a:p>
          <a:p>
            <a:r>
              <a:rPr lang="en-GB" dirty="0">
                <a:latin typeface="Arial" panose="020B0604020202020204" pitchFamily="34" charset="0"/>
                <a:cs typeface="Arial" panose="020B0604020202020204" pitchFamily="34" charset="0"/>
              </a:rPr>
              <a:t>Staff would check you are well.</a:t>
            </a:r>
          </a:p>
          <a:p>
            <a:r>
              <a:rPr lang="en-GB" dirty="0">
                <a:latin typeface="Arial" panose="020B0604020202020204" pitchFamily="34" charset="0"/>
                <a:cs typeface="Arial" panose="020B0604020202020204" pitchFamily="34" charset="0"/>
              </a:rPr>
              <a:t>Staff could check your pulse.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system camera-sensors can also  check you are safe and well at night.</a:t>
            </a:r>
          </a:p>
          <a:p>
            <a:r>
              <a:rPr lang="en-GB" dirty="0">
                <a:latin typeface="Arial" panose="020B0604020202020204" pitchFamily="34" charset="0"/>
                <a:cs typeface="Arial" panose="020B0604020202020204" pitchFamily="34" charset="0"/>
              </a:rPr>
              <a:t>The system camera-sensors checks your breathing and your pulse.</a:t>
            </a:r>
          </a:p>
          <a:p>
            <a:r>
              <a:rPr lang="en-GB" dirty="0">
                <a:latin typeface="Arial" panose="020B0604020202020204" pitchFamily="34" charset="0"/>
                <a:cs typeface="Arial" panose="020B0604020202020204" pitchFamily="34" charset="0"/>
              </a:rPr>
              <a:t>This means staff will not need to come to your room at night and wake you as often.</a:t>
            </a:r>
            <a:endParaRPr lang="en-GB" dirty="0"/>
          </a:p>
          <a:p>
            <a:endParaRPr lang="en-GB" dirty="0"/>
          </a:p>
        </p:txBody>
      </p:sp>
      <p:pic>
        <p:nvPicPr>
          <p:cNvPr id="3" name="Picture 2">
            <a:extLst>
              <a:ext uri="{FF2B5EF4-FFF2-40B4-BE49-F238E27FC236}">
                <a16:creationId xmlns:a16="http://schemas.microsoft.com/office/drawing/2014/main" id="{A95F26EB-D131-4DDC-90C4-A068D8911EB4}"/>
              </a:ext>
            </a:extLst>
          </p:cNvPr>
          <p:cNvPicPr>
            <a:picLocks noChangeAspect="1"/>
          </p:cNvPicPr>
          <p:nvPr/>
        </p:nvPicPr>
        <p:blipFill>
          <a:blip r:embed="rId3"/>
          <a:stretch>
            <a:fillRect/>
          </a:stretch>
        </p:blipFill>
        <p:spPr>
          <a:xfrm>
            <a:off x="354796" y="1450025"/>
            <a:ext cx="1524000" cy="1524000"/>
          </a:xfrm>
          <a:prstGeom prst="rect">
            <a:avLst/>
          </a:prstGeom>
        </p:spPr>
      </p:pic>
      <p:pic>
        <p:nvPicPr>
          <p:cNvPr id="17" name="Picture 16">
            <a:extLst>
              <a:ext uri="{FF2B5EF4-FFF2-40B4-BE49-F238E27FC236}">
                <a16:creationId xmlns:a16="http://schemas.microsoft.com/office/drawing/2014/main" id="{85C3A3BC-7046-47CD-B3DF-894BADA2BB2D}"/>
              </a:ext>
            </a:extLst>
          </p:cNvPr>
          <p:cNvPicPr>
            <a:picLocks noChangeAspect="1"/>
          </p:cNvPicPr>
          <p:nvPr/>
        </p:nvPicPr>
        <p:blipFill>
          <a:blip r:embed="rId4"/>
          <a:stretch>
            <a:fillRect/>
          </a:stretch>
        </p:blipFill>
        <p:spPr>
          <a:xfrm>
            <a:off x="427737" y="8157068"/>
            <a:ext cx="1477327" cy="1477327"/>
          </a:xfrm>
          <a:prstGeom prst="rect">
            <a:avLst/>
          </a:prstGeom>
        </p:spPr>
      </p:pic>
      <p:pic>
        <p:nvPicPr>
          <p:cNvPr id="9" name="Picture 8">
            <a:extLst>
              <a:ext uri="{FF2B5EF4-FFF2-40B4-BE49-F238E27FC236}">
                <a16:creationId xmlns:a16="http://schemas.microsoft.com/office/drawing/2014/main" id="{58371866-9DBA-0772-2524-F9AB075FFBE9}"/>
              </a:ext>
            </a:extLst>
          </p:cNvPr>
          <p:cNvPicPr>
            <a:picLocks noChangeAspect="1"/>
          </p:cNvPicPr>
          <p:nvPr/>
        </p:nvPicPr>
        <p:blipFill>
          <a:blip r:embed="rId5"/>
          <a:stretch>
            <a:fillRect/>
          </a:stretch>
        </p:blipFill>
        <p:spPr>
          <a:xfrm>
            <a:off x="404401" y="3144624"/>
            <a:ext cx="1524000" cy="1524000"/>
          </a:xfrm>
          <a:prstGeom prst="rect">
            <a:avLst/>
          </a:prstGeom>
        </p:spPr>
      </p:pic>
      <p:pic>
        <p:nvPicPr>
          <p:cNvPr id="13" name="Picture 12">
            <a:extLst>
              <a:ext uri="{FF2B5EF4-FFF2-40B4-BE49-F238E27FC236}">
                <a16:creationId xmlns:a16="http://schemas.microsoft.com/office/drawing/2014/main" id="{94CE7CF0-4F08-13B6-09C3-B1BEEE48708A}"/>
              </a:ext>
            </a:extLst>
          </p:cNvPr>
          <p:cNvPicPr>
            <a:picLocks noChangeAspect="1"/>
          </p:cNvPicPr>
          <p:nvPr/>
        </p:nvPicPr>
        <p:blipFill>
          <a:blip r:embed="rId6"/>
          <a:stretch>
            <a:fillRect/>
          </a:stretch>
        </p:blipFill>
        <p:spPr>
          <a:xfrm>
            <a:off x="354796" y="4805847"/>
            <a:ext cx="1524000" cy="1524000"/>
          </a:xfrm>
          <a:prstGeom prst="rect">
            <a:avLst/>
          </a:prstGeom>
        </p:spPr>
      </p:pic>
      <p:pic>
        <p:nvPicPr>
          <p:cNvPr id="16" name="Picture 15">
            <a:extLst>
              <a:ext uri="{FF2B5EF4-FFF2-40B4-BE49-F238E27FC236}">
                <a16:creationId xmlns:a16="http://schemas.microsoft.com/office/drawing/2014/main" id="{3D8A503D-1CA5-D72D-13BE-A74DC802769C}"/>
              </a:ext>
            </a:extLst>
          </p:cNvPr>
          <p:cNvPicPr>
            <a:picLocks noChangeAspect="1"/>
          </p:cNvPicPr>
          <p:nvPr/>
        </p:nvPicPr>
        <p:blipFill>
          <a:blip r:embed="rId7"/>
          <a:stretch>
            <a:fillRect/>
          </a:stretch>
        </p:blipFill>
        <p:spPr>
          <a:xfrm>
            <a:off x="427737" y="6570671"/>
            <a:ext cx="807039" cy="807039"/>
          </a:xfrm>
          <a:prstGeom prst="rect">
            <a:avLst/>
          </a:prstGeom>
        </p:spPr>
      </p:pic>
      <p:pic>
        <p:nvPicPr>
          <p:cNvPr id="19" name="Picture 18">
            <a:extLst>
              <a:ext uri="{FF2B5EF4-FFF2-40B4-BE49-F238E27FC236}">
                <a16:creationId xmlns:a16="http://schemas.microsoft.com/office/drawing/2014/main" id="{A260EA17-DBA2-5DD2-6730-592F488C43D7}"/>
              </a:ext>
            </a:extLst>
          </p:cNvPr>
          <p:cNvPicPr>
            <a:picLocks noChangeAspect="1"/>
          </p:cNvPicPr>
          <p:nvPr/>
        </p:nvPicPr>
        <p:blipFill>
          <a:blip r:embed="rId8"/>
          <a:stretch>
            <a:fillRect/>
          </a:stretch>
        </p:blipFill>
        <p:spPr>
          <a:xfrm>
            <a:off x="1252380" y="6404011"/>
            <a:ext cx="223403" cy="452843"/>
          </a:xfrm>
          <a:prstGeom prst="rect">
            <a:avLst/>
          </a:prstGeom>
        </p:spPr>
      </p:pic>
    </p:spTree>
    <p:extLst>
      <p:ext uri="{BB962C8B-B14F-4D97-AF65-F5344CB8AC3E}">
        <p14:creationId xmlns:p14="http://schemas.microsoft.com/office/powerpoint/2010/main" val="65730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27405-33AC-70B3-17B3-15D0EB42BECB}"/>
              </a:ext>
            </a:extLst>
          </p:cNvPr>
          <p:cNvSpPr txBox="1"/>
          <p:nvPr/>
        </p:nvSpPr>
        <p:spPr>
          <a:xfrm>
            <a:off x="2730731" y="1453494"/>
            <a:ext cx="3433156" cy="4801314"/>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information will help you to decide if you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Would like the system camera–sensors to check you when you are in your room at night?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would like staff to check your breathing and pulse?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can decide what will work best for you.</a:t>
            </a:r>
          </a:p>
        </p:txBody>
      </p:sp>
      <p:pic>
        <p:nvPicPr>
          <p:cNvPr id="8" name="Picture 7">
            <a:extLst>
              <a:ext uri="{FF2B5EF4-FFF2-40B4-BE49-F238E27FC236}">
                <a16:creationId xmlns:a16="http://schemas.microsoft.com/office/drawing/2014/main" id="{C8543FA9-7539-0D14-A630-29CE9BB8D7AE}"/>
              </a:ext>
            </a:extLst>
          </p:cNvPr>
          <p:cNvPicPr>
            <a:picLocks noChangeAspect="1"/>
          </p:cNvPicPr>
          <p:nvPr/>
        </p:nvPicPr>
        <p:blipFill>
          <a:blip r:embed="rId2"/>
          <a:stretch>
            <a:fillRect/>
          </a:stretch>
        </p:blipFill>
        <p:spPr>
          <a:xfrm>
            <a:off x="296335" y="3284296"/>
            <a:ext cx="2434396" cy="2434396"/>
          </a:xfrm>
          <a:prstGeom prst="rect">
            <a:avLst/>
          </a:prstGeom>
        </p:spPr>
      </p:pic>
      <p:pic>
        <p:nvPicPr>
          <p:cNvPr id="10" name="Picture 9">
            <a:extLst>
              <a:ext uri="{FF2B5EF4-FFF2-40B4-BE49-F238E27FC236}">
                <a16:creationId xmlns:a16="http://schemas.microsoft.com/office/drawing/2014/main" id="{A9A7B5CF-3D75-EBAD-B32B-F29563096E35}"/>
              </a:ext>
            </a:extLst>
          </p:cNvPr>
          <p:cNvPicPr>
            <a:picLocks noChangeAspect="1"/>
          </p:cNvPicPr>
          <p:nvPr/>
        </p:nvPicPr>
        <p:blipFill>
          <a:blip r:embed="rId3"/>
          <a:stretch>
            <a:fillRect/>
          </a:stretch>
        </p:blipFill>
        <p:spPr>
          <a:xfrm>
            <a:off x="751533" y="1285140"/>
            <a:ext cx="1524000" cy="1524000"/>
          </a:xfrm>
          <a:prstGeom prst="rect">
            <a:avLst/>
          </a:prstGeom>
        </p:spPr>
      </p:pic>
      <p:pic>
        <p:nvPicPr>
          <p:cNvPr id="11" name="Picture 10" descr="Anonymised footage.png">
            <a:extLst>
              <a:ext uri="{FF2B5EF4-FFF2-40B4-BE49-F238E27FC236}">
                <a16:creationId xmlns:a16="http://schemas.microsoft.com/office/drawing/2014/main" id="{82A2BB67-F51B-161D-AAA9-27B517307564}"/>
              </a:ext>
            </a:extLst>
          </p:cNvPr>
          <p:cNvPicPr>
            <a:picLocks noChangeAspect="1"/>
          </p:cNvPicPr>
          <p:nvPr/>
        </p:nvPicPr>
        <p:blipFill>
          <a:blip r:embed="rId4"/>
          <a:stretch>
            <a:fillRect/>
          </a:stretch>
        </p:blipFill>
        <p:spPr>
          <a:xfrm>
            <a:off x="581122" y="3612619"/>
            <a:ext cx="538159" cy="483063"/>
          </a:xfrm>
          <a:prstGeom prst="rect">
            <a:avLst/>
          </a:prstGeom>
        </p:spPr>
      </p:pic>
      <p:pic>
        <p:nvPicPr>
          <p:cNvPr id="2" name="Picture 1">
            <a:extLst>
              <a:ext uri="{FF2B5EF4-FFF2-40B4-BE49-F238E27FC236}">
                <a16:creationId xmlns:a16="http://schemas.microsoft.com/office/drawing/2014/main" id="{D34E5421-D138-3A53-55E2-E09648451C0C}"/>
              </a:ext>
            </a:extLst>
          </p:cNvPr>
          <p:cNvPicPr>
            <a:picLocks noChangeAspect="1"/>
          </p:cNvPicPr>
          <p:nvPr/>
        </p:nvPicPr>
        <p:blipFill>
          <a:blip r:embed="rId5"/>
          <a:stretch>
            <a:fillRect/>
          </a:stretch>
        </p:blipFill>
        <p:spPr>
          <a:xfrm>
            <a:off x="1792248" y="3402998"/>
            <a:ext cx="538160" cy="538160"/>
          </a:xfrm>
          <a:prstGeom prst="rect">
            <a:avLst/>
          </a:prstGeom>
        </p:spPr>
      </p:pic>
      <p:sp>
        <p:nvSpPr>
          <p:cNvPr id="4" name="TextBox 3">
            <a:extLst>
              <a:ext uri="{FF2B5EF4-FFF2-40B4-BE49-F238E27FC236}">
                <a16:creationId xmlns:a16="http://schemas.microsoft.com/office/drawing/2014/main" id="{C0F223AD-2B49-CF7B-E5DE-C71B9BDF7871}"/>
              </a:ext>
            </a:extLst>
          </p:cNvPr>
          <p:cNvSpPr txBox="1"/>
          <p:nvPr/>
        </p:nvSpPr>
        <p:spPr>
          <a:xfrm>
            <a:off x="2730732" y="7020209"/>
            <a:ext cx="3969614"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the camera–sensors are used</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check if you are in your room.</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check your breathing and pulse at night.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alert staff if you may need help.</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let staff know if anyone else enters your room.</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To let staff know if you leave your room.</a:t>
            </a:r>
          </a:p>
          <a:p>
            <a:endParaRPr lang="en-GB" dirty="0"/>
          </a:p>
        </p:txBody>
      </p:sp>
      <p:pic>
        <p:nvPicPr>
          <p:cNvPr id="6" name="Picture 5" descr="A picture containing text&#10;&#10;Description automatically generated">
            <a:extLst>
              <a:ext uri="{FF2B5EF4-FFF2-40B4-BE49-F238E27FC236}">
                <a16:creationId xmlns:a16="http://schemas.microsoft.com/office/drawing/2014/main" id="{B0D90442-19A9-A8ED-EC88-AC3A77F916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122" y="7880465"/>
            <a:ext cx="976201" cy="97620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082829C-D7EA-DC75-01D8-EB6081B4EE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0269" y="7880464"/>
            <a:ext cx="976201" cy="976201"/>
          </a:xfrm>
          <a:prstGeom prst="rect">
            <a:avLst/>
          </a:prstGeom>
        </p:spPr>
      </p:pic>
      <p:pic>
        <p:nvPicPr>
          <p:cNvPr id="12" name="Picture 11">
            <a:extLst>
              <a:ext uri="{FF2B5EF4-FFF2-40B4-BE49-F238E27FC236}">
                <a16:creationId xmlns:a16="http://schemas.microsoft.com/office/drawing/2014/main" id="{77A65846-733C-2DF9-DEA6-92CF87686AD5}"/>
              </a:ext>
            </a:extLst>
          </p:cNvPr>
          <p:cNvPicPr>
            <a:picLocks noChangeAspect="1"/>
          </p:cNvPicPr>
          <p:nvPr/>
        </p:nvPicPr>
        <p:blipFill>
          <a:blip r:embed="rId8"/>
          <a:stretch>
            <a:fillRect/>
          </a:stretch>
        </p:blipFill>
        <p:spPr>
          <a:xfrm>
            <a:off x="806408" y="8856665"/>
            <a:ext cx="1524000" cy="1524000"/>
          </a:xfrm>
          <a:prstGeom prst="rect">
            <a:avLst/>
          </a:prstGeom>
        </p:spPr>
      </p:pic>
    </p:spTree>
    <p:extLst>
      <p:ext uri="{BB962C8B-B14F-4D97-AF65-F5344CB8AC3E}">
        <p14:creationId xmlns:p14="http://schemas.microsoft.com/office/powerpoint/2010/main" val="384590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1DF47-F711-437B-8C4E-93566438716D}"/>
              </a:ext>
            </a:extLst>
          </p:cNvPr>
          <p:cNvSpPr txBox="1"/>
          <p:nvPr/>
        </p:nvSpPr>
        <p:spPr>
          <a:xfrm>
            <a:off x="2312679" y="1424950"/>
            <a:ext cx="4314825" cy="1089529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some people like about the system camera-sensors: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Some people feel that they sleep better with the system camera-sensors.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It alerts staff if you may need help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you have been in the bathroom a long time.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someone enters your room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Staff do not need to touch people to check they are safe and  well.</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camera–sensors are on all night, but staff can only use the camera when they need to check on you or take your pulse and breathing rate at night.  During the day, the camera-sensors are turned off and not used by staff.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camera just works for 15 seconds when staff need to check you are well or to take your pulse and breathing rate.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some people don’t like.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Some people don’t like having a camera in their room.</a:t>
            </a:r>
          </a:p>
          <a:p>
            <a:endParaRPr lang="en-GB" dirty="0">
              <a:latin typeface="Arial" panose="020B0604020202020204" pitchFamily="34" charset="0"/>
              <a:cs typeface="Arial" panose="020B0604020202020204" pitchFamily="34" charset="0"/>
            </a:endParaRPr>
          </a:p>
          <a:p>
            <a:endParaRPr lang="en-GB" dirty="0"/>
          </a:p>
        </p:txBody>
      </p:sp>
      <p:pic>
        <p:nvPicPr>
          <p:cNvPr id="10" name="Picture 9">
            <a:extLst>
              <a:ext uri="{FF2B5EF4-FFF2-40B4-BE49-F238E27FC236}">
                <a16:creationId xmlns:a16="http://schemas.microsoft.com/office/drawing/2014/main" id="{D50402A5-7CFC-4C14-AD52-7EA3153C4FC3}"/>
              </a:ext>
            </a:extLst>
          </p:cNvPr>
          <p:cNvPicPr>
            <a:picLocks noChangeAspect="1"/>
          </p:cNvPicPr>
          <p:nvPr/>
        </p:nvPicPr>
        <p:blipFill>
          <a:blip r:embed="rId2"/>
          <a:stretch>
            <a:fillRect/>
          </a:stretch>
        </p:blipFill>
        <p:spPr>
          <a:xfrm>
            <a:off x="909826" y="1213733"/>
            <a:ext cx="813047" cy="813047"/>
          </a:xfrm>
          <a:prstGeom prst="rect">
            <a:avLst/>
          </a:prstGeom>
        </p:spPr>
      </p:pic>
      <p:pic>
        <p:nvPicPr>
          <p:cNvPr id="14" name="Picture 13">
            <a:extLst>
              <a:ext uri="{FF2B5EF4-FFF2-40B4-BE49-F238E27FC236}">
                <a16:creationId xmlns:a16="http://schemas.microsoft.com/office/drawing/2014/main" id="{92F60527-FEA2-4B27-85B8-30F3CD603C03}"/>
              </a:ext>
            </a:extLst>
          </p:cNvPr>
          <p:cNvPicPr>
            <a:picLocks noChangeAspect="1"/>
          </p:cNvPicPr>
          <p:nvPr/>
        </p:nvPicPr>
        <p:blipFill>
          <a:blip r:embed="rId3"/>
          <a:stretch>
            <a:fillRect/>
          </a:stretch>
        </p:blipFill>
        <p:spPr>
          <a:xfrm>
            <a:off x="889070" y="2034460"/>
            <a:ext cx="1284399" cy="1284399"/>
          </a:xfrm>
          <a:prstGeom prst="rect">
            <a:avLst/>
          </a:prstGeom>
        </p:spPr>
      </p:pic>
      <p:pic>
        <p:nvPicPr>
          <p:cNvPr id="17" name="Picture 16">
            <a:extLst>
              <a:ext uri="{FF2B5EF4-FFF2-40B4-BE49-F238E27FC236}">
                <a16:creationId xmlns:a16="http://schemas.microsoft.com/office/drawing/2014/main" id="{C91ACC32-1040-42F3-986E-29609DD841C5}"/>
              </a:ext>
            </a:extLst>
          </p:cNvPr>
          <p:cNvPicPr>
            <a:picLocks noChangeAspect="1"/>
          </p:cNvPicPr>
          <p:nvPr/>
        </p:nvPicPr>
        <p:blipFill>
          <a:blip r:embed="rId4"/>
          <a:stretch>
            <a:fillRect/>
          </a:stretch>
        </p:blipFill>
        <p:spPr>
          <a:xfrm>
            <a:off x="831277" y="4922300"/>
            <a:ext cx="970144" cy="970144"/>
          </a:xfrm>
          <a:prstGeom prst="rect">
            <a:avLst/>
          </a:prstGeom>
        </p:spPr>
      </p:pic>
      <p:pic>
        <p:nvPicPr>
          <p:cNvPr id="19" name="Picture 18">
            <a:extLst>
              <a:ext uri="{FF2B5EF4-FFF2-40B4-BE49-F238E27FC236}">
                <a16:creationId xmlns:a16="http://schemas.microsoft.com/office/drawing/2014/main" id="{F508FD9B-7176-473C-8D56-E0114D8EBF81}"/>
              </a:ext>
            </a:extLst>
          </p:cNvPr>
          <p:cNvPicPr>
            <a:picLocks noChangeAspect="1"/>
          </p:cNvPicPr>
          <p:nvPr/>
        </p:nvPicPr>
        <p:blipFill>
          <a:blip r:embed="rId5"/>
          <a:stretch>
            <a:fillRect/>
          </a:stretch>
        </p:blipFill>
        <p:spPr>
          <a:xfrm>
            <a:off x="905593" y="5079804"/>
            <a:ext cx="441702" cy="441702"/>
          </a:xfrm>
          <a:prstGeom prst="rect">
            <a:avLst/>
          </a:prstGeom>
        </p:spPr>
      </p:pic>
      <p:pic>
        <p:nvPicPr>
          <p:cNvPr id="23" name="Picture 22">
            <a:extLst>
              <a:ext uri="{FF2B5EF4-FFF2-40B4-BE49-F238E27FC236}">
                <a16:creationId xmlns:a16="http://schemas.microsoft.com/office/drawing/2014/main" id="{C289B4B0-3E80-488D-B195-1E2FE42AF78E}"/>
              </a:ext>
            </a:extLst>
          </p:cNvPr>
          <p:cNvPicPr>
            <a:picLocks noChangeAspect="1"/>
          </p:cNvPicPr>
          <p:nvPr/>
        </p:nvPicPr>
        <p:blipFill>
          <a:blip r:embed="rId6"/>
          <a:stretch>
            <a:fillRect/>
          </a:stretch>
        </p:blipFill>
        <p:spPr>
          <a:xfrm>
            <a:off x="494172" y="10376416"/>
            <a:ext cx="1203702" cy="1203702"/>
          </a:xfrm>
          <a:prstGeom prst="rect">
            <a:avLst/>
          </a:prstGeom>
        </p:spPr>
      </p:pic>
      <p:pic>
        <p:nvPicPr>
          <p:cNvPr id="2" name="Picture 1">
            <a:extLst>
              <a:ext uri="{FF2B5EF4-FFF2-40B4-BE49-F238E27FC236}">
                <a16:creationId xmlns:a16="http://schemas.microsoft.com/office/drawing/2014/main" id="{958994B4-0679-B4B2-C77E-6EBAFC645B05}"/>
              </a:ext>
            </a:extLst>
          </p:cNvPr>
          <p:cNvPicPr>
            <a:picLocks noChangeAspect="1"/>
          </p:cNvPicPr>
          <p:nvPr/>
        </p:nvPicPr>
        <p:blipFill>
          <a:blip r:embed="rId7"/>
          <a:stretch>
            <a:fillRect/>
          </a:stretch>
        </p:blipFill>
        <p:spPr>
          <a:xfrm>
            <a:off x="597534" y="3247985"/>
            <a:ext cx="1524000" cy="152400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7FA74442-B93B-B63B-2383-C04D581E2A3C}"/>
              </a:ext>
            </a:extLst>
          </p:cNvPr>
          <p:cNvPicPr>
            <a:picLocks noChangeAspect="1"/>
          </p:cNvPicPr>
          <p:nvPr/>
        </p:nvPicPr>
        <p:blipFill>
          <a:blip r:embed="rId8"/>
          <a:stretch>
            <a:fillRect/>
          </a:stretch>
        </p:blipFill>
        <p:spPr>
          <a:xfrm>
            <a:off x="441732" y="6212416"/>
            <a:ext cx="1658261" cy="1243461"/>
          </a:xfrm>
          <a:prstGeom prst="rect">
            <a:avLst/>
          </a:prstGeom>
        </p:spPr>
      </p:pic>
      <p:pic>
        <p:nvPicPr>
          <p:cNvPr id="12" name="Picture 11">
            <a:extLst>
              <a:ext uri="{FF2B5EF4-FFF2-40B4-BE49-F238E27FC236}">
                <a16:creationId xmlns:a16="http://schemas.microsoft.com/office/drawing/2014/main" id="{4E31B956-8687-CD38-286B-DE4B1AEAE1D8}"/>
              </a:ext>
            </a:extLst>
          </p:cNvPr>
          <p:cNvPicPr>
            <a:picLocks noChangeAspect="1"/>
          </p:cNvPicPr>
          <p:nvPr/>
        </p:nvPicPr>
        <p:blipFill>
          <a:blip r:embed="rId9"/>
          <a:stretch>
            <a:fillRect/>
          </a:stretch>
        </p:blipFill>
        <p:spPr>
          <a:xfrm>
            <a:off x="1443643" y="6911526"/>
            <a:ext cx="508462" cy="508462"/>
          </a:xfrm>
          <a:prstGeom prst="rect">
            <a:avLst/>
          </a:prstGeom>
        </p:spPr>
      </p:pic>
      <p:pic>
        <p:nvPicPr>
          <p:cNvPr id="5" name="Picture 4" descr="A picture containing indoor, wall&#10;&#10;Description automatically generated">
            <a:extLst>
              <a:ext uri="{FF2B5EF4-FFF2-40B4-BE49-F238E27FC236}">
                <a16:creationId xmlns:a16="http://schemas.microsoft.com/office/drawing/2014/main" id="{1CEDDDE8-C684-E8C7-FA25-5149024B547D}"/>
              </a:ext>
            </a:extLst>
          </p:cNvPr>
          <p:cNvPicPr>
            <a:picLocks noChangeAspect="1"/>
          </p:cNvPicPr>
          <p:nvPr/>
        </p:nvPicPr>
        <p:blipFill>
          <a:blip r:embed="rId10"/>
          <a:stretch>
            <a:fillRect/>
          </a:stretch>
        </p:blipFill>
        <p:spPr>
          <a:xfrm>
            <a:off x="463274" y="7665602"/>
            <a:ext cx="1658260" cy="2211573"/>
          </a:xfrm>
          <a:prstGeom prst="rect">
            <a:avLst/>
          </a:prstGeom>
        </p:spPr>
      </p:pic>
    </p:spTree>
    <p:extLst>
      <p:ext uri="{BB962C8B-B14F-4D97-AF65-F5344CB8AC3E}">
        <p14:creationId xmlns:p14="http://schemas.microsoft.com/office/powerpoint/2010/main" val="169317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5C6337-D5D5-49DC-70A2-3871E45DC1F3}"/>
              </a:ext>
            </a:extLst>
          </p:cNvPr>
          <p:cNvSpPr txBox="1"/>
          <p:nvPr/>
        </p:nvSpPr>
        <p:spPr>
          <a:xfrm>
            <a:off x="2813858" y="1314442"/>
            <a:ext cx="3433156"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Some people like staff to check their health</a:t>
            </a:r>
            <a:r>
              <a:rPr lang="en-GB" dirty="0"/>
              <a:t>.</a:t>
            </a:r>
          </a:p>
        </p:txBody>
      </p:sp>
      <p:pic>
        <p:nvPicPr>
          <p:cNvPr id="6" name="Picture 5">
            <a:extLst>
              <a:ext uri="{FF2B5EF4-FFF2-40B4-BE49-F238E27FC236}">
                <a16:creationId xmlns:a16="http://schemas.microsoft.com/office/drawing/2014/main" id="{8483D5FC-92A2-D9A1-41F5-957254313DAE}"/>
              </a:ext>
            </a:extLst>
          </p:cNvPr>
          <p:cNvPicPr>
            <a:picLocks noChangeAspect="1"/>
          </p:cNvPicPr>
          <p:nvPr/>
        </p:nvPicPr>
        <p:blipFill>
          <a:blip r:embed="rId2"/>
          <a:stretch>
            <a:fillRect/>
          </a:stretch>
        </p:blipFill>
        <p:spPr>
          <a:xfrm>
            <a:off x="748535" y="1120825"/>
            <a:ext cx="1187306" cy="1187306"/>
          </a:xfrm>
          <a:prstGeom prst="rect">
            <a:avLst/>
          </a:prstGeom>
        </p:spPr>
      </p:pic>
      <p:pic>
        <p:nvPicPr>
          <p:cNvPr id="7" name="Picture 6">
            <a:extLst>
              <a:ext uri="{FF2B5EF4-FFF2-40B4-BE49-F238E27FC236}">
                <a16:creationId xmlns:a16="http://schemas.microsoft.com/office/drawing/2014/main" id="{16A630F5-F6BD-23ED-0540-D82030955198}"/>
              </a:ext>
            </a:extLst>
          </p:cNvPr>
          <p:cNvPicPr>
            <a:picLocks noChangeAspect="1"/>
          </p:cNvPicPr>
          <p:nvPr/>
        </p:nvPicPr>
        <p:blipFill>
          <a:blip r:embed="rId3"/>
          <a:stretch>
            <a:fillRect/>
          </a:stretch>
        </p:blipFill>
        <p:spPr>
          <a:xfrm>
            <a:off x="2048213" y="1221889"/>
            <a:ext cx="492589" cy="492589"/>
          </a:xfrm>
          <a:prstGeom prst="rect">
            <a:avLst/>
          </a:prstGeom>
        </p:spPr>
      </p:pic>
      <p:sp>
        <p:nvSpPr>
          <p:cNvPr id="9" name="TextBox 8">
            <a:extLst>
              <a:ext uri="{FF2B5EF4-FFF2-40B4-BE49-F238E27FC236}">
                <a16:creationId xmlns:a16="http://schemas.microsoft.com/office/drawing/2014/main" id="{DAF55A38-83A8-0F4D-EAF7-94D5EC0B48BE}"/>
              </a:ext>
            </a:extLst>
          </p:cNvPr>
          <p:cNvSpPr txBox="1"/>
          <p:nvPr/>
        </p:nvSpPr>
        <p:spPr>
          <a:xfrm>
            <a:off x="2813858" y="2448369"/>
            <a:ext cx="3740698"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clear picture shows you what staff can see when the camera is used for observations.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camera is used for 15 seconds to check your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Breathing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Pulse</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D7824E6-2B1C-8FD3-8874-8C55C4C76719}"/>
              </a:ext>
            </a:extLst>
          </p:cNvPr>
          <p:cNvSpPr txBox="1"/>
          <p:nvPr/>
        </p:nvSpPr>
        <p:spPr>
          <a:xfrm>
            <a:off x="2813858" y="5244289"/>
            <a:ext cx="359553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blurred picture shows you  what staff can see if there is an alert from your room.</a:t>
            </a:r>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D7C73A5-E8A7-10C7-A254-AB5774184114}"/>
              </a:ext>
            </a:extLst>
          </p:cNvPr>
          <p:cNvPicPr>
            <a:picLocks noChangeAspect="1"/>
          </p:cNvPicPr>
          <p:nvPr/>
        </p:nvPicPr>
        <p:blipFill>
          <a:blip r:embed="rId4"/>
          <a:stretch>
            <a:fillRect/>
          </a:stretch>
        </p:blipFill>
        <p:spPr>
          <a:xfrm>
            <a:off x="416930" y="7162774"/>
            <a:ext cx="926041" cy="926041"/>
          </a:xfrm>
          <a:prstGeom prst="rect">
            <a:avLst/>
          </a:prstGeom>
        </p:spPr>
      </p:pic>
      <p:sp>
        <p:nvSpPr>
          <p:cNvPr id="13" name="Plus Sign 12">
            <a:extLst>
              <a:ext uri="{FF2B5EF4-FFF2-40B4-BE49-F238E27FC236}">
                <a16:creationId xmlns:a16="http://schemas.microsoft.com/office/drawing/2014/main" id="{9C2A23CB-5084-7CD3-A380-62B39B007FD5}"/>
              </a:ext>
            </a:extLst>
          </p:cNvPr>
          <p:cNvSpPr/>
          <p:nvPr/>
        </p:nvSpPr>
        <p:spPr>
          <a:xfrm>
            <a:off x="1261262" y="7429885"/>
            <a:ext cx="337733" cy="4194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6A07AC2C-6E05-0CC6-37BC-739B5A31E52F}"/>
              </a:ext>
            </a:extLst>
          </p:cNvPr>
          <p:cNvPicPr>
            <a:picLocks noChangeAspect="1"/>
          </p:cNvPicPr>
          <p:nvPr/>
        </p:nvPicPr>
        <p:blipFill>
          <a:blip r:embed="rId5"/>
          <a:stretch>
            <a:fillRect/>
          </a:stretch>
        </p:blipFill>
        <p:spPr>
          <a:xfrm>
            <a:off x="1556407" y="7190380"/>
            <a:ext cx="898435" cy="898435"/>
          </a:xfrm>
          <a:prstGeom prst="rect">
            <a:avLst/>
          </a:prstGeom>
        </p:spPr>
      </p:pic>
      <p:sp>
        <p:nvSpPr>
          <p:cNvPr id="16" name="TextBox 15">
            <a:extLst>
              <a:ext uri="{FF2B5EF4-FFF2-40B4-BE49-F238E27FC236}">
                <a16:creationId xmlns:a16="http://schemas.microsoft.com/office/drawing/2014/main" id="{F89F2F41-6FA9-B86E-4FF1-B650CC081A60}"/>
              </a:ext>
            </a:extLst>
          </p:cNvPr>
          <p:cNvSpPr txBox="1"/>
          <p:nvPr/>
        </p:nvSpPr>
        <p:spPr>
          <a:xfrm>
            <a:off x="2813858" y="7442484"/>
            <a:ext cx="34331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video taken is kept for 24 hours or 1 whole day.</a:t>
            </a:r>
          </a:p>
        </p:txBody>
      </p:sp>
      <p:pic>
        <p:nvPicPr>
          <p:cNvPr id="17" name="Picture 16">
            <a:extLst>
              <a:ext uri="{FF2B5EF4-FFF2-40B4-BE49-F238E27FC236}">
                <a16:creationId xmlns:a16="http://schemas.microsoft.com/office/drawing/2014/main" id="{D3C8FC92-7A5E-6DB7-DBFE-BE7168670502}"/>
              </a:ext>
            </a:extLst>
          </p:cNvPr>
          <p:cNvPicPr>
            <a:picLocks noChangeAspect="1"/>
          </p:cNvPicPr>
          <p:nvPr/>
        </p:nvPicPr>
        <p:blipFill>
          <a:blip r:embed="rId6"/>
          <a:stretch>
            <a:fillRect/>
          </a:stretch>
        </p:blipFill>
        <p:spPr>
          <a:xfrm>
            <a:off x="481624" y="8678884"/>
            <a:ext cx="1524000" cy="1524000"/>
          </a:xfrm>
          <a:prstGeom prst="rect">
            <a:avLst/>
          </a:prstGeom>
        </p:spPr>
      </p:pic>
      <p:pic>
        <p:nvPicPr>
          <p:cNvPr id="18" name="Picture 17">
            <a:extLst>
              <a:ext uri="{FF2B5EF4-FFF2-40B4-BE49-F238E27FC236}">
                <a16:creationId xmlns:a16="http://schemas.microsoft.com/office/drawing/2014/main" id="{B3F7E0E1-D0CE-6DB9-B31B-009F2ABF18CA}"/>
              </a:ext>
            </a:extLst>
          </p:cNvPr>
          <p:cNvPicPr>
            <a:picLocks noChangeAspect="1"/>
          </p:cNvPicPr>
          <p:nvPr/>
        </p:nvPicPr>
        <p:blipFill>
          <a:blip r:embed="rId7"/>
          <a:stretch>
            <a:fillRect/>
          </a:stretch>
        </p:blipFill>
        <p:spPr>
          <a:xfrm>
            <a:off x="880262" y="8798911"/>
            <a:ext cx="762000" cy="762000"/>
          </a:xfrm>
          <a:prstGeom prst="rect">
            <a:avLst/>
          </a:prstGeom>
        </p:spPr>
      </p:pic>
      <p:sp>
        <p:nvSpPr>
          <p:cNvPr id="19" name="TextBox 18">
            <a:extLst>
              <a:ext uri="{FF2B5EF4-FFF2-40B4-BE49-F238E27FC236}">
                <a16:creationId xmlns:a16="http://schemas.microsoft.com/office/drawing/2014/main" id="{EC37F979-0F7B-587F-7D11-A124343B4CC4}"/>
              </a:ext>
            </a:extLst>
          </p:cNvPr>
          <p:cNvSpPr txBox="1"/>
          <p:nvPr/>
        </p:nvSpPr>
        <p:spPr>
          <a:xfrm>
            <a:off x="2719952" y="8450969"/>
            <a:ext cx="3595532" cy="2031325"/>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video will only be looked at if there if something happens on the ward that needs investigating.</a:t>
            </a:r>
          </a:p>
          <a:p>
            <a:endParaRPr lang="en-US" dirty="0">
              <a:latin typeface="Arial" panose="020B0604020202020204" pitchFamily="34" charset="0"/>
              <a:cs typeface="Arial" panose="020B0604020202020204" pitchFamily="34" charset="0"/>
            </a:endParaRPr>
          </a:p>
          <a:p>
            <a:endParaRPr lang="en-US" dirty="0"/>
          </a:p>
          <a:p>
            <a:endParaRPr lang="en-GB" dirty="0"/>
          </a:p>
        </p:txBody>
      </p:sp>
      <p:pic>
        <p:nvPicPr>
          <p:cNvPr id="20" name="Picture 12" descr="Group 8569 left.png">
            <a:extLst>
              <a:ext uri="{FF2B5EF4-FFF2-40B4-BE49-F238E27FC236}">
                <a16:creationId xmlns:a16="http://schemas.microsoft.com/office/drawing/2014/main" id="{94A03C05-A840-3E7F-D42E-66F3B5B54CC8}"/>
              </a:ext>
            </a:extLst>
          </p:cNvPr>
          <p:cNvPicPr>
            <a:picLocks noChangeAspect="1"/>
          </p:cNvPicPr>
          <p:nvPr/>
        </p:nvPicPr>
        <p:blipFill>
          <a:blip r:embed="rId8"/>
          <a:stretch>
            <a:fillRect/>
          </a:stretch>
        </p:blipFill>
        <p:spPr>
          <a:xfrm>
            <a:off x="606153" y="2575242"/>
            <a:ext cx="2113799" cy="1851112"/>
          </a:xfrm>
          <a:prstGeom prst="rect">
            <a:avLst/>
          </a:prstGeom>
        </p:spPr>
      </p:pic>
      <p:pic>
        <p:nvPicPr>
          <p:cNvPr id="21" name="Picture 10" descr="Anonymised footage.png">
            <a:extLst>
              <a:ext uri="{FF2B5EF4-FFF2-40B4-BE49-F238E27FC236}">
                <a16:creationId xmlns:a16="http://schemas.microsoft.com/office/drawing/2014/main" id="{DA7CB900-3101-B811-8B33-E19ABBD61CEC}"/>
              </a:ext>
            </a:extLst>
          </p:cNvPr>
          <p:cNvPicPr>
            <a:picLocks noChangeAspect="1"/>
          </p:cNvPicPr>
          <p:nvPr/>
        </p:nvPicPr>
        <p:blipFill>
          <a:blip r:embed="rId9"/>
          <a:stretch>
            <a:fillRect/>
          </a:stretch>
        </p:blipFill>
        <p:spPr>
          <a:xfrm>
            <a:off x="584786" y="4736109"/>
            <a:ext cx="2144515" cy="1924962"/>
          </a:xfrm>
          <a:prstGeom prst="rect">
            <a:avLst/>
          </a:prstGeom>
        </p:spPr>
      </p:pic>
    </p:spTree>
    <p:extLst>
      <p:ext uri="{BB962C8B-B14F-4D97-AF65-F5344CB8AC3E}">
        <p14:creationId xmlns:p14="http://schemas.microsoft.com/office/powerpoint/2010/main" val="276556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1B8879B-B1C3-4739-AC35-F5DCD866B7CB}"/>
              </a:ext>
            </a:extLst>
          </p:cNvPr>
          <p:cNvSpPr txBox="1"/>
          <p:nvPr/>
        </p:nvSpPr>
        <p:spPr>
          <a:xfrm>
            <a:off x="2618211" y="3107754"/>
            <a:ext cx="3890539" cy="7294305"/>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If you would like to try the system you can.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It is your choice.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can </a:t>
            </a:r>
            <a:r>
              <a:rPr lang="en-GB" b="1" dirty="0">
                <a:latin typeface="Arial" panose="020B0604020202020204" pitchFamily="34" charset="0"/>
                <a:cs typeface="Arial" panose="020B0604020202020204" pitchFamily="34" charset="0"/>
              </a:rPr>
              <a:t>choose</a:t>
            </a:r>
            <a:r>
              <a:rPr lang="en-GB" dirty="0">
                <a:latin typeface="Arial" panose="020B0604020202020204" pitchFamily="34" charset="0"/>
                <a:cs typeface="Arial" panose="020B0604020202020204" pitchFamily="34" charset="0"/>
              </a:rPr>
              <a:t> for the </a:t>
            </a:r>
            <a:r>
              <a:rPr lang="en-GB" b="1" dirty="0">
                <a:latin typeface="Arial" panose="020B0604020202020204" pitchFamily="34" charset="0"/>
                <a:cs typeface="Arial" panose="020B0604020202020204" pitchFamily="34" charset="0"/>
              </a:rPr>
              <a:t>camera-sensors</a:t>
            </a:r>
            <a:r>
              <a:rPr lang="en-GB" dirty="0">
                <a:latin typeface="Arial" panose="020B0604020202020204" pitchFamily="34" charset="0"/>
                <a:cs typeface="Arial" panose="020B0604020202020204" pitchFamily="34" charset="0"/>
              </a:rPr>
              <a:t> to </a:t>
            </a:r>
            <a:r>
              <a:rPr lang="en-GB" b="1" dirty="0">
                <a:latin typeface="Arial" panose="020B0604020202020204" pitchFamily="34" charset="0"/>
                <a:cs typeface="Arial" panose="020B0604020202020204" pitchFamily="34" charset="0"/>
              </a:rPr>
              <a:t>check you</a:t>
            </a:r>
            <a:r>
              <a:rPr lang="en-GB" dirty="0">
                <a:latin typeface="Arial" panose="020B0604020202020204" pitchFamily="34" charset="0"/>
                <a:cs typeface="Arial" panose="020B0604020202020204" pitchFamily="34" charset="0"/>
              </a:rPr>
              <a:t> are </a:t>
            </a:r>
            <a:r>
              <a:rPr lang="en-GB" b="1" dirty="0">
                <a:latin typeface="Arial" panose="020B0604020202020204" pitchFamily="34" charset="0"/>
                <a:cs typeface="Arial" panose="020B0604020202020204" pitchFamily="34" charset="0"/>
              </a:rPr>
              <a:t>well at night</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Staff </a:t>
            </a:r>
            <a:r>
              <a:rPr lang="en-GB" dirty="0">
                <a:latin typeface="Arial" panose="020B0604020202020204" pitchFamily="34" charset="0"/>
                <a:cs typeface="Arial" panose="020B0604020202020204" pitchFamily="34" charset="0"/>
              </a:rPr>
              <a:t>to </a:t>
            </a:r>
            <a:r>
              <a:rPr lang="en-GB" b="1" dirty="0">
                <a:latin typeface="Arial" panose="020B0604020202020204" pitchFamily="34" charset="0"/>
                <a:cs typeface="Arial" panose="020B0604020202020204" pitchFamily="34" charset="0"/>
              </a:rPr>
              <a:t>check</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are </a:t>
            </a:r>
            <a:r>
              <a:rPr lang="en-GB" b="1" dirty="0">
                <a:latin typeface="Arial" panose="020B0604020202020204" pitchFamily="34" charset="0"/>
                <a:cs typeface="Arial" panose="020B0604020202020204" pitchFamily="34" charset="0"/>
              </a:rPr>
              <a:t>well</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want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to</a:t>
            </a:r>
            <a:r>
              <a:rPr lang="en-GB" b="1" dirty="0">
                <a:latin typeface="Arial" panose="020B0604020202020204" pitchFamily="34" charset="0"/>
                <a:cs typeface="Arial" panose="020B0604020202020204" pitchFamily="34" charset="0"/>
              </a:rPr>
              <a:t> choose what will work best for you.</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pic>
        <p:nvPicPr>
          <p:cNvPr id="24" name="Picture 23">
            <a:extLst>
              <a:ext uri="{FF2B5EF4-FFF2-40B4-BE49-F238E27FC236}">
                <a16:creationId xmlns:a16="http://schemas.microsoft.com/office/drawing/2014/main" id="{C4967B48-E3C9-409C-91A9-41EA7F1076B9}"/>
              </a:ext>
            </a:extLst>
          </p:cNvPr>
          <p:cNvPicPr>
            <a:picLocks noChangeAspect="1"/>
          </p:cNvPicPr>
          <p:nvPr/>
        </p:nvPicPr>
        <p:blipFill>
          <a:blip r:embed="rId2"/>
          <a:stretch>
            <a:fillRect/>
          </a:stretch>
        </p:blipFill>
        <p:spPr>
          <a:xfrm>
            <a:off x="535655" y="3080093"/>
            <a:ext cx="1962834" cy="1962834"/>
          </a:xfrm>
          <a:prstGeom prst="rect">
            <a:avLst/>
          </a:prstGeom>
        </p:spPr>
      </p:pic>
      <p:sp>
        <p:nvSpPr>
          <p:cNvPr id="3" name="TextBox 2">
            <a:extLst>
              <a:ext uri="{FF2B5EF4-FFF2-40B4-BE49-F238E27FC236}">
                <a16:creationId xmlns:a16="http://schemas.microsoft.com/office/drawing/2014/main" id="{1763BF89-4499-8D3C-1859-4DB91821F5FF}"/>
              </a:ext>
            </a:extLst>
          </p:cNvPr>
          <p:cNvSpPr txBox="1"/>
          <p:nvPr/>
        </p:nvSpPr>
        <p:spPr>
          <a:xfrm>
            <a:off x="2843657" y="1438919"/>
            <a:ext cx="3433156"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If you have any questions, please ask a member of staff.</a:t>
            </a:r>
          </a:p>
        </p:txBody>
      </p:sp>
      <p:pic>
        <p:nvPicPr>
          <p:cNvPr id="11" name="Picture 10">
            <a:extLst>
              <a:ext uri="{FF2B5EF4-FFF2-40B4-BE49-F238E27FC236}">
                <a16:creationId xmlns:a16="http://schemas.microsoft.com/office/drawing/2014/main" id="{5DF87186-77DA-F222-F0A7-E3507CBFA73A}"/>
              </a:ext>
            </a:extLst>
          </p:cNvPr>
          <p:cNvPicPr>
            <a:picLocks noChangeAspect="1"/>
          </p:cNvPicPr>
          <p:nvPr/>
        </p:nvPicPr>
        <p:blipFill>
          <a:blip r:embed="rId3"/>
          <a:stretch>
            <a:fillRect/>
          </a:stretch>
        </p:blipFill>
        <p:spPr>
          <a:xfrm>
            <a:off x="755072" y="1000084"/>
            <a:ext cx="1524000" cy="1524000"/>
          </a:xfrm>
          <a:prstGeom prst="rect">
            <a:avLst/>
          </a:prstGeom>
        </p:spPr>
      </p:pic>
      <p:pic>
        <p:nvPicPr>
          <p:cNvPr id="12" name="Picture 10" descr="Anonymised footage.png">
            <a:extLst>
              <a:ext uri="{FF2B5EF4-FFF2-40B4-BE49-F238E27FC236}">
                <a16:creationId xmlns:a16="http://schemas.microsoft.com/office/drawing/2014/main" id="{64D4E62C-1E28-8498-5A0F-685481572014}"/>
              </a:ext>
            </a:extLst>
          </p:cNvPr>
          <p:cNvPicPr>
            <a:picLocks noChangeAspect="1"/>
          </p:cNvPicPr>
          <p:nvPr/>
        </p:nvPicPr>
        <p:blipFill>
          <a:blip r:embed="rId4"/>
          <a:stretch>
            <a:fillRect/>
          </a:stretch>
        </p:blipFill>
        <p:spPr>
          <a:xfrm>
            <a:off x="456683" y="5160253"/>
            <a:ext cx="1645826" cy="1477328"/>
          </a:xfrm>
          <a:prstGeom prst="rect">
            <a:avLst/>
          </a:prstGeom>
        </p:spPr>
      </p:pic>
      <p:pic>
        <p:nvPicPr>
          <p:cNvPr id="15" name="Picture 14">
            <a:extLst>
              <a:ext uri="{FF2B5EF4-FFF2-40B4-BE49-F238E27FC236}">
                <a16:creationId xmlns:a16="http://schemas.microsoft.com/office/drawing/2014/main" id="{1FD091D2-AC4C-8A95-2223-E7A922B5E9E0}"/>
              </a:ext>
            </a:extLst>
          </p:cNvPr>
          <p:cNvPicPr>
            <a:picLocks noChangeAspect="1"/>
          </p:cNvPicPr>
          <p:nvPr/>
        </p:nvPicPr>
        <p:blipFill>
          <a:blip r:embed="rId5"/>
          <a:stretch>
            <a:fillRect/>
          </a:stretch>
        </p:blipFill>
        <p:spPr>
          <a:xfrm>
            <a:off x="535655" y="6754907"/>
            <a:ext cx="1477327" cy="1477327"/>
          </a:xfrm>
          <a:prstGeom prst="rect">
            <a:avLst/>
          </a:prstGeom>
        </p:spPr>
      </p:pic>
      <p:pic>
        <p:nvPicPr>
          <p:cNvPr id="19" name="Picture 18">
            <a:extLst>
              <a:ext uri="{FF2B5EF4-FFF2-40B4-BE49-F238E27FC236}">
                <a16:creationId xmlns:a16="http://schemas.microsoft.com/office/drawing/2014/main" id="{C7915493-E0A4-93C2-F44E-87336FAB6C30}"/>
              </a:ext>
            </a:extLst>
          </p:cNvPr>
          <p:cNvPicPr>
            <a:picLocks noChangeAspect="1"/>
          </p:cNvPicPr>
          <p:nvPr/>
        </p:nvPicPr>
        <p:blipFill>
          <a:blip r:embed="rId6"/>
          <a:stretch>
            <a:fillRect/>
          </a:stretch>
        </p:blipFill>
        <p:spPr>
          <a:xfrm>
            <a:off x="728097" y="8443771"/>
            <a:ext cx="1524000" cy="1524000"/>
          </a:xfrm>
          <a:prstGeom prst="rect">
            <a:avLst/>
          </a:prstGeom>
        </p:spPr>
      </p:pic>
    </p:spTree>
    <p:extLst>
      <p:ext uri="{BB962C8B-B14F-4D97-AF65-F5344CB8AC3E}">
        <p14:creationId xmlns:p14="http://schemas.microsoft.com/office/powerpoint/2010/main" val="294188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7E0AFC18CD52429362F32C42253408" ma:contentTypeVersion="18" ma:contentTypeDescription="Create a new document." ma:contentTypeScope="" ma:versionID="01cc0e0240216163851a0e039a0ba9d7">
  <xsd:schema xmlns:xsd="http://www.w3.org/2001/XMLSchema" xmlns:xs="http://www.w3.org/2001/XMLSchema" xmlns:p="http://schemas.microsoft.com/office/2006/metadata/properties" xmlns:ns2="d92aacf5-03e7-48da-ab7d-f379127b2d31" xmlns:ns3="556d9460-6a65-4417-a390-26bf979e1634" targetNamespace="http://schemas.microsoft.com/office/2006/metadata/properties" ma:root="true" ma:fieldsID="3297a53bf1a2084fa5bf22d755328df8" ns2:_="" ns3:_="">
    <xsd:import namespace="d92aacf5-03e7-48da-ab7d-f379127b2d31"/>
    <xsd:import namespace="556d9460-6a65-4417-a390-26bf979e16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acf5-03e7-48da-ab7d-f379127b2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4a7f632-737e-4a6a-9614-2616474817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6d9460-6a65-4417-a390-26bf979e16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3bb1733-a37d-418b-a9ab-7476410b8919}" ma:internalName="TaxCatchAll" ma:showField="CatchAllData" ma:web="556d9460-6a65-4417-a390-26bf979e1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2aacf5-03e7-48da-ab7d-f379127b2d31">
      <Terms xmlns="http://schemas.microsoft.com/office/infopath/2007/PartnerControls"/>
    </lcf76f155ced4ddcb4097134ff3c332f>
    <TaxCatchAll xmlns="556d9460-6a65-4417-a390-26bf979e16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60AD4-87BE-4194-BE73-A6674E2AB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acf5-03e7-48da-ab7d-f379127b2d31"/>
    <ds:schemaRef ds:uri="556d9460-6a65-4417-a390-26bf979e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978BD-8504-4D9F-9A1B-BD7543A9E49F}">
  <ds:schemaRefs>
    <ds:schemaRef ds:uri="http://schemas.microsoft.com/office/2006/metadata/properties"/>
    <ds:schemaRef ds:uri="http://schemas.microsoft.com/office/infopath/2007/PartnerControls"/>
    <ds:schemaRef ds:uri="d92aacf5-03e7-48da-ab7d-f379127b2d31"/>
    <ds:schemaRef ds:uri="556d9460-6a65-4417-a390-26bf979e1634"/>
  </ds:schemaRefs>
</ds:datastoreItem>
</file>

<file path=customXml/itemProps3.xml><?xml version="1.0" encoding="utf-8"?>
<ds:datastoreItem xmlns:ds="http://schemas.openxmlformats.org/officeDocument/2006/customXml" ds:itemID="{35D3168E-11BB-4DFA-8856-071FE4EB3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801</TotalTime>
  <Words>535</Words>
  <Application>Microsoft Office PowerPoint</Application>
  <PresentationFormat>Widescreen</PresentationFormat>
  <Paragraphs>96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Rachel (RNU) Oxford Health</dc:creator>
  <cp:lastModifiedBy>Bowes Tim (RNU) Oxford Health</cp:lastModifiedBy>
  <cp:revision>10</cp:revision>
  <dcterms:created xsi:type="dcterms:W3CDTF">2022-07-21T14:09:11Z</dcterms:created>
  <dcterms:modified xsi:type="dcterms:W3CDTF">2025-05-02T14:37:15Z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0x0101003D7E0AFC18CD52429362F32C42253408</vt:lpwstr>
  </property>
  <property fmtid="{D5CDD505-2E9C-101B-9397-08002B2CF9AE}" pid="3" name="MediaServiceImageTags">
    <vt:lpwstr/>
  </property>
</Properties>
</file>