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57" r:id="rId6"/>
    <p:sldId id="264" r:id="rId7"/>
    <p:sldId id="267" r:id="rId8"/>
    <p:sldId id="259" r:id="rId9"/>
    <p:sldId id="260" r:id="rId10"/>
    <p:sldId id="261" r:id="rId11"/>
    <p:sldId id="262" r:id="rId12"/>
    <p:sldId id="265"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BB293-529D-411B-BAF6-1B8DE0B58573}" v="3" dt="2023-05-24T07:26:56.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6" y="163"/>
      </p:cViewPr>
      <p:guideLst/>
    </p:cSldViewPr>
  </p:slideViewPr>
  <p:notesTextViewPr>
    <p:cViewPr>
      <p:scale>
        <a:sx n="1" d="1"/>
        <a:sy n="1" d="1"/>
      </p:scale>
      <p:origin x="0" y="0"/>
    </p:cViewPr>
  </p:notesTextViewPr>
  <p:notesViewPr>
    <p:cSldViewPr snapToGrid="0">
      <p:cViewPr varScale="1">
        <p:scale>
          <a:sx n="65" d="100"/>
          <a:sy n="65" d="100"/>
        </p:scale>
        <p:origin x="2299"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CE15E7-D205-5C1F-A6EE-8B848EB5A9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3676412-AC7C-B336-50DF-23AF612F4D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860D44-EA1C-42BA-81DB-76B04DEF8F46}" type="datetimeFigureOut">
              <a:rPr lang="en-GB" smtClean="0"/>
              <a:t>24/05/2023</a:t>
            </a:fld>
            <a:endParaRPr lang="en-GB"/>
          </a:p>
        </p:txBody>
      </p:sp>
      <p:sp>
        <p:nvSpPr>
          <p:cNvPr id="4" name="Footer Placeholder 3">
            <a:extLst>
              <a:ext uri="{FF2B5EF4-FFF2-40B4-BE49-F238E27FC236}">
                <a16:creationId xmlns:a16="http://schemas.microsoft.com/office/drawing/2014/main" id="{2A3A33CF-0EED-7370-4203-DE48055487E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EDD9094-82BF-91EB-483E-329BE661712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5FEF47-AF9E-4191-B3C5-E7A0C24597AE}" type="slidenum">
              <a:rPr lang="en-GB" smtClean="0"/>
              <a:t>‹#›</a:t>
            </a:fld>
            <a:endParaRPr lang="en-GB"/>
          </a:p>
        </p:txBody>
      </p:sp>
    </p:spTree>
    <p:extLst>
      <p:ext uri="{BB962C8B-B14F-4D97-AF65-F5344CB8AC3E}">
        <p14:creationId xmlns:p14="http://schemas.microsoft.com/office/powerpoint/2010/main" val="105849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10C756-E688-4790-B9E7-0FB9F13D3DB4}" type="datetimeFigureOut">
              <a:rPr lang="en-GB" smtClean="0"/>
              <a:t>24/05/2023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5D48D-78DD-4873-8A79-7678E07577B4}" type="slidenum">
              <a:rPr lang="en-GB" smtClean="0"/>
              <a:t>‹#›</a:t>
            </a:fld>
            <a:endParaRPr lang="en-GB"/>
          </a:p>
        </p:txBody>
      </p:sp>
    </p:spTree>
    <p:extLst>
      <p:ext uri="{BB962C8B-B14F-4D97-AF65-F5344CB8AC3E}">
        <p14:creationId xmlns:p14="http://schemas.microsoft.com/office/powerpoint/2010/main" val="4184354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C1-D200-B457-D113-0C4BD6A00A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C1F22D-9F48-A131-A7F7-084E8C472D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C48591-FE45-AAF2-0A21-C4892857B17B}"/>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994EB1D4-6BCA-7BF1-9321-C4756F7B58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E9B819-E3D8-88B6-F27E-3655AA253A00}"/>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340638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AC84-9100-846B-2831-D97AD7C22DF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D8A685-92D1-8D5A-41BB-46AB3E4B7C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F0D09A-0E1B-9DCA-A2EB-99E3035EA029}"/>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DC431BB0-46D5-E790-7339-32BF0A3477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156DEC-83C7-F373-3831-F2EA3838CCC4}"/>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163774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1E53B3-42A2-6D14-FA8B-20226A2BCA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0D5B4C-18D8-B050-2397-99F75F559E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F05AC4-55A2-EB13-007F-C297E57E100B}"/>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4801F4DF-30C8-C3F8-0305-A9C5C51DE5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0CB891-17FA-C5BF-072D-A9199FEED0F0}"/>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397421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EE61-F442-2AAC-F3BB-AAC5CA2250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C1297C-46F0-728E-7BE3-A1A95520FF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BBBD6E-6FF8-74E2-CE7A-CCDB871DA8A0}"/>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5011299C-90AF-8DB6-4FDC-3E25EF8B5E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BBED19-1C45-EF4F-5954-8A9EE1AC9F6A}"/>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153841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B5E24-1ED1-0ACA-E3D3-CA8678B5AD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421FD18-BE9A-E9FE-EF66-0EC6BB64A4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7533F1-4B98-A2EE-EE63-447F3D948BF8}"/>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0A37AED4-64FC-387D-3A24-5759173D01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0D82C3-7BF9-0C46-DFC8-A9B869E5147C}"/>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309547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1B033-C12F-8625-DDFE-6FEC9F27C7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666F3E-422C-678E-281F-6020E2D314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08339E-633B-0D76-167D-DA6DA3EDA8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1A01DE-5498-B7E5-F6BC-FF261A75F662}"/>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6" name="Footer Placeholder 5">
            <a:extLst>
              <a:ext uri="{FF2B5EF4-FFF2-40B4-BE49-F238E27FC236}">
                <a16:creationId xmlns:a16="http://schemas.microsoft.com/office/drawing/2014/main" id="{D6B3407B-6469-5F24-F433-0287F5E471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308D41-8A41-3AB3-2F00-2B4A37521FA8}"/>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2052253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185A-A4B9-4112-3A17-342040F2B0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7CF1F4-DD28-5B09-523B-9195345C11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91B7F4-5881-4D1E-180F-A241390AE4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715611-D3C6-2BF2-374B-27248E08B0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893740-B146-4022-4D05-B2C47004C3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AA1D2B-F3EC-B983-A36C-5F12B5E288E2}"/>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8" name="Footer Placeholder 7">
            <a:extLst>
              <a:ext uri="{FF2B5EF4-FFF2-40B4-BE49-F238E27FC236}">
                <a16:creationId xmlns:a16="http://schemas.microsoft.com/office/drawing/2014/main" id="{69D5D682-0420-030C-C5AE-F16EDA221D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DB03FE-7014-30B0-E580-2E9F18F27BCF}"/>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1902747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98D18-E6B3-638C-DDA1-B4581E6D41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5A0E2E-468B-BE76-DE39-EBC320BA41E5}"/>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4" name="Footer Placeholder 3">
            <a:extLst>
              <a:ext uri="{FF2B5EF4-FFF2-40B4-BE49-F238E27FC236}">
                <a16:creationId xmlns:a16="http://schemas.microsoft.com/office/drawing/2014/main" id="{E1DC1231-8BD7-7777-0ADF-E22BC0B234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DB8ADD-D701-F2D9-11EE-DEE968F3C032}"/>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2009589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E5FDC9-0395-AD93-491E-EC1332EA678C}"/>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3" name="Footer Placeholder 2">
            <a:extLst>
              <a:ext uri="{FF2B5EF4-FFF2-40B4-BE49-F238E27FC236}">
                <a16:creationId xmlns:a16="http://schemas.microsoft.com/office/drawing/2014/main" id="{61418E1E-1FF2-30C3-6E99-0EAB4065EF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EB0F0C-1F21-89D1-B01E-9AA005B3397D}"/>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71180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EED7-238A-A442-88AD-0C7349FC79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4D50717-3BBB-76FC-C0D5-1DB371E809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2A9403-1094-7856-52EF-45B25A1BE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45C1A-0CB4-1DE3-84FA-4809259292DA}"/>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6" name="Footer Placeholder 5">
            <a:extLst>
              <a:ext uri="{FF2B5EF4-FFF2-40B4-BE49-F238E27FC236}">
                <a16:creationId xmlns:a16="http://schemas.microsoft.com/office/drawing/2014/main" id="{DF0A111B-C947-7742-1BD3-5823C193FC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135DC4-9923-9B88-38D5-D65C60369C24}"/>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64752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8E4ED-9344-F9B8-41B2-FA418C28C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87B9B5-E5A7-4A14-3F77-44F6D22424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C7FF3DE-6787-E42F-E08F-6AB277958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47983F-F9F1-9659-6FD5-E2CE418A3559}"/>
              </a:ext>
            </a:extLst>
          </p:cNvPr>
          <p:cNvSpPr>
            <a:spLocks noGrp="1"/>
          </p:cNvSpPr>
          <p:nvPr>
            <p:ph type="dt" sz="half" idx="10"/>
          </p:nvPr>
        </p:nvSpPr>
        <p:spPr/>
        <p:txBody>
          <a:bodyPr/>
          <a:lstStyle/>
          <a:p>
            <a:fld id="{38D053BC-CC2A-49BF-989A-CC50D819D274}" type="datetimeFigureOut">
              <a:rPr lang="en-GB" smtClean="0"/>
              <a:t>24/05/2023</a:t>
            </a:fld>
            <a:endParaRPr lang="en-GB"/>
          </a:p>
        </p:txBody>
      </p:sp>
      <p:sp>
        <p:nvSpPr>
          <p:cNvPr id="6" name="Footer Placeholder 5">
            <a:extLst>
              <a:ext uri="{FF2B5EF4-FFF2-40B4-BE49-F238E27FC236}">
                <a16:creationId xmlns:a16="http://schemas.microsoft.com/office/drawing/2014/main" id="{83C63094-E185-6A91-CF2E-AFEA3091F1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A83596-0F62-F6AE-29FC-9969E18898EA}"/>
              </a:ext>
            </a:extLst>
          </p:cNvPr>
          <p:cNvSpPr>
            <a:spLocks noGrp="1"/>
          </p:cNvSpPr>
          <p:nvPr>
            <p:ph type="sldNum" sz="quarter" idx="12"/>
          </p:nvPr>
        </p:nvSpPr>
        <p:spPr/>
        <p:txBody>
          <a:bodyPr/>
          <a:lstStyle/>
          <a:p>
            <a:fld id="{780759DC-6B1F-40A1-B779-54310A18F325}" type="slidenum">
              <a:rPr lang="en-GB" smtClean="0"/>
              <a:t>‹#›</a:t>
            </a:fld>
            <a:endParaRPr lang="en-GB"/>
          </a:p>
        </p:txBody>
      </p:sp>
    </p:spTree>
    <p:extLst>
      <p:ext uri="{BB962C8B-B14F-4D97-AF65-F5344CB8AC3E}">
        <p14:creationId xmlns:p14="http://schemas.microsoft.com/office/powerpoint/2010/main" val="190494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EA4C4F-325C-9176-FCF4-F7D0953FA1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61BEF1-BB4C-9DE8-E484-78160B2B4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ED3712-F5F1-A8DA-FAB1-4E3E96533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053BC-CC2A-49BF-989A-CC50D819D274}" type="datetimeFigureOut">
              <a:rPr lang="en-GB" smtClean="0"/>
              <a:t>24/05/2023</a:t>
            </a:fld>
            <a:endParaRPr lang="en-GB"/>
          </a:p>
        </p:txBody>
      </p:sp>
      <p:sp>
        <p:nvSpPr>
          <p:cNvPr id="5" name="Footer Placeholder 4">
            <a:extLst>
              <a:ext uri="{FF2B5EF4-FFF2-40B4-BE49-F238E27FC236}">
                <a16:creationId xmlns:a16="http://schemas.microsoft.com/office/drawing/2014/main" id="{672CA3D6-26F7-69C8-CF76-76C7F6C8CE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AFC4468-7C7F-3B4B-E625-BD00261405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759DC-6B1F-40A1-B779-54310A18F325}" type="slidenum">
              <a:rPr lang="en-GB" smtClean="0"/>
              <a:t>‹#›</a:t>
            </a:fld>
            <a:endParaRPr lang="en-GB"/>
          </a:p>
        </p:txBody>
      </p:sp>
    </p:spTree>
    <p:extLst>
      <p:ext uri="{BB962C8B-B14F-4D97-AF65-F5344CB8AC3E}">
        <p14:creationId xmlns:p14="http://schemas.microsoft.com/office/powerpoint/2010/main" val="3895111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CHSS@oxfordhealth.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EB80EF-9476-539B-A911-A2A7E3F654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2573" y="251001"/>
            <a:ext cx="3368969" cy="2029803"/>
          </a:xfrm>
          <a:prstGeom prst="rect">
            <a:avLst/>
          </a:prstGeom>
          <a:noFill/>
        </p:spPr>
      </p:pic>
      <p:sp>
        <p:nvSpPr>
          <p:cNvPr id="20" name="Freeform: Shape 19">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EBDDE8EB-0D1D-19D8-4316-14C9F5DF4629}"/>
              </a:ext>
            </a:extLst>
          </p:cNvPr>
          <p:cNvSpPr>
            <a:spLocks noGrp="1"/>
          </p:cNvSpPr>
          <p:nvPr>
            <p:ph type="ctrTitle"/>
          </p:nvPr>
        </p:nvSpPr>
        <p:spPr>
          <a:xfrm>
            <a:off x="5622061" y="762538"/>
            <a:ext cx="5649349" cy="3199862"/>
          </a:xfrm>
        </p:spPr>
        <p:txBody>
          <a:bodyPr anchor="b">
            <a:normAutofit fontScale="90000"/>
          </a:bodyPr>
          <a:lstStyle/>
          <a:p>
            <a:pPr algn="l"/>
            <a:br>
              <a:rPr lang="en-GB" sz="3600" dirty="0">
                <a:solidFill>
                  <a:srgbClr val="FFFFFF"/>
                </a:solidFill>
              </a:rPr>
            </a:br>
            <a:r>
              <a:rPr lang="en-GB" sz="4000" b="1" dirty="0">
                <a:solidFill>
                  <a:srgbClr val="FFFFFF"/>
                </a:solidFill>
              </a:rPr>
              <a:t>CHSS</a:t>
            </a:r>
            <a:br>
              <a:rPr lang="en-GB" sz="4000" b="1" dirty="0">
                <a:solidFill>
                  <a:srgbClr val="FFFFFF"/>
                </a:solidFill>
              </a:rPr>
            </a:br>
            <a:br>
              <a:rPr lang="en-GB" sz="4000" b="1" dirty="0">
                <a:solidFill>
                  <a:srgbClr val="FFFFFF"/>
                </a:solidFill>
              </a:rPr>
            </a:br>
            <a:r>
              <a:rPr lang="en-GB" sz="4000" b="1" dirty="0">
                <a:solidFill>
                  <a:srgbClr val="FFFFFF"/>
                </a:solidFill>
              </a:rPr>
              <a:t>NUTRITION IN CARE HOMES-</a:t>
            </a:r>
            <a:br>
              <a:rPr lang="en-GB" sz="4000" b="1" dirty="0">
                <a:solidFill>
                  <a:srgbClr val="FFFFFF"/>
                </a:solidFill>
              </a:rPr>
            </a:br>
            <a:r>
              <a:rPr lang="en-GB" sz="4000" b="1" dirty="0">
                <a:solidFill>
                  <a:srgbClr val="FFFFFF"/>
                </a:solidFill>
              </a:rPr>
              <a:t>A TEAM APPROACH</a:t>
            </a:r>
            <a:br>
              <a:rPr lang="en-GB" sz="3600" dirty="0">
                <a:solidFill>
                  <a:srgbClr val="FFFFFF"/>
                </a:solidFill>
              </a:rPr>
            </a:br>
            <a:endParaRPr lang="en-GB" sz="3600" dirty="0">
              <a:solidFill>
                <a:srgbClr val="FFFFFF"/>
              </a:solidFill>
            </a:endParaRPr>
          </a:p>
        </p:txBody>
      </p:sp>
      <p:sp>
        <p:nvSpPr>
          <p:cNvPr id="3" name="Subtitle 2">
            <a:extLst>
              <a:ext uri="{FF2B5EF4-FFF2-40B4-BE49-F238E27FC236}">
                <a16:creationId xmlns:a16="http://schemas.microsoft.com/office/drawing/2014/main" id="{501A225D-2F67-0333-18E0-6B6871A25709}"/>
              </a:ext>
            </a:extLst>
          </p:cNvPr>
          <p:cNvSpPr>
            <a:spLocks noGrp="1"/>
          </p:cNvSpPr>
          <p:nvPr>
            <p:ph type="subTitle" idx="1"/>
          </p:nvPr>
        </p:nvSpPr>
        <p:spPr>
          <a:xfrm>
            <a:off x="5622061" y="4312561"/>
            <a:ext cx="5649349" cy="1687815"/>
          </a:xfrm>
        </p:spPr>
        <p:txBody>
          <a:bodyPr anchor="t">
            <a:normAutofit/>
          </a:bodyPr>
          <a:lstStyle/>
          <a:p>
            <a:pPr algn="l"/>
            <a:r>
              <a:rPr lang="en-GB" dirty="0">
                <a:solidFill>
                  <a:srgbClr val="FFFFFF"/>
                </a:solidFill>
              </a:rPr>
              <a:t>Paula Hughes, CHSS Specialist Nurse</a:t>
            </a:r>
          </a:p>
        </p:txBody>
      </p:sp>
      <p:sp>
        <p:nvSpPr>
          <p:cNvPr id="22"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294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904A00-F774-475C-7A22-B4C9E47AEB03}"/>
              </a:ext>
            </a:extLst>
          </p:cNvPr>
          <p:cNvSpPr>
            <a:spLocks noGrp="1"/>
          </p:cNvSpPr>
          <p:nvPr>
            <p:ph type="title"/>
          </p:nvPr>
        </p:nvSpPr>
        <p:spPr>
          <a:xfrm>
            <a:off x="1171074" y="1396686"/>
            <a:ext cx="3240506" cy="4064628"/>
          </a:xfrm>
        </p:spPr>
        <p:txBody>
          <a:bodyPr>
            <a:normAutofit/>
          </a:bodyPr>
          <a:lstStyle/>
          <a:p>
            <a:r>
              <a:rPr lang="en-GB">
                <a:solidFill>
                  <a:srgbClr val="FFFFFF"/>
                </a:solidFill>
              </a:rPr>
              <a:t>Why might my resident be losing weight?</a:t>
            </a:r>
          </a:p>
        </p:txBody>
      </p:sp>
      <p:sp>
        <p:nvSpPr>
          <p:cNvPr id="6"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6EA8A12-FC6D-056D-8A06-2A1F265AFD67}"/>
              </a:ext>
            </a:extLst>
          </p:cNvPr>
          <p:cNvSpPr>
            <a:spLocks noGrp="1"/>
          </p:cNvSpPr>
          <p:nvPr>
            <p:ph idx="1"/>
          </p:nvPr>
        </p:nvSpPr>
        <p:spPr>
          <a:xfrm>
            <a:off x="5370153" y="688259"/>
            <a:ext cx="5838621" cy="6169742"/>
          </a:xfrm>
        </p:spPr>
        <p:txBody>
          <a:bodyPr>
            <a:normAutofit/>
          </a:bodyPr>
          <a:lstStyle/>
          <a:p>
            <a:r>
              <a:rPr lang="en-GB" sz="2400" dirty="0"/>
              <a:t>Intentional</a:t>
            </a:r>
          </a:p>
          <a:p>
            <a:r>
              <a:rPr lang="en-GB" sz="2400" dirty="0"/>
              <a:t>Eating disorders</a:t>
            </a:r>
          </a:p>
          <a:p>
            <a:r>
              <a:rPr lang="en-GB" sz="2400" dirty="0"/>
              <a:t>Anorexia symptoms due to an unknown cause</a:t>
            </a:r>
          </a:p>
          <a:p>
            <a:r>
              <a:rPr lang="en-GB" sz="2400" dirty="0"/>
              <a:t>Depression/self neglect</a:t>
            </a:r>
          </a:p>
          <a:p>
            <a:r>
              <a:rPr lang="en-GB" sz="2400" dirty="0"/>
              <a:t>Bereavement</a:t>
            </a:r>
          </a:p>
          <a:p>
            <a:r>
              <a:rPr lang="en-GB" sz="2400" dirty="0"/>
              <a:t>Struggling to feed themselves</a:t>
            </a:r>
          </a:p>
          <a:p>
            <a:r>
              <a:rPr lang="en-GB" sz="2400" dirty="0"/>
              <a:t>Unable to use normal cutlery</a:t>
            </a:r>
          </a:p>
          <a:p>
            <a:r>
              <a:rPr lang="en-GB" sz="2400" dirty="0"/>
              <a:t>Poor dentition</a:t>
            </a:r>
          </a:p>
          <a:p>
            <a:r>
              <a:rPr lang="en-GB" sz="2400" dirty="0"/>
              <a:t>Diabetes</a:t>
            </a:r>
          </a:p>
          <a:p>
            <a:r>
              <a:rPr lang="en-GB" sz="2400" dirty="0"/>
              <a:t>Successful diuretic therapy, swollen ankles return to normal size</a:t>
            </a:r>
          </a:p>
          <a:p>
            <a:r>
              <a:rPr lang="en-GB" sz="2400" dirty="0"/>
              <a:t>Underlying undiagnosed malignancy</a:t>
            </a:r>
          </a:p>
          <a:p>
            <a:endParaRPr lang="en-GB" sz="1500" dirty="0"/>
          </a:p>
          <a:p>
            <a:endParaRPr lang="en-GB" sz="1500" dirty="0"/>
          </a:p>
          <a:p>
            <a:endParaRPr lang="en-GB" sz="1500" dirty="0"/>
          </a:p>
        </p:txBody>
      </p:sp>
    </p:spTree>
    <p:extLst>
      <p:ext uri="{BB962C8B-B14F-4D97-AF65-F5344CB8AC3E}">
        <p14:creationId xmlns:p14="http://schemas.microsoft.com/office/powerpoint/2010/main" val="2253751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C57D9B-3FD8-31DC-E3D5-5017B32FCCC8}"/>
              </a:ext>
            </a:extLst>
          </p:cNvPr>
          <p:cNvSpPr>
            <a:spLocks noGrp="1"/>
          </p:cNvSpPr>
          <p:nvPr>
            <p:ph type="title"/>
          </p:nvPr>
        </p:nvSpPr>
        <p:spPr>
          <a:xfrm>
            <a:off x="686834" y="1153572"/>
            <a:ext cx="3200400" cy="4461163"/>
          </a:xfrm>
        </p:spPr>
        <p:txBody>
          <a:bodyPr>
            <a:normAutofit/>
          </a:bodyPr>
          <a:lstStyle/>
          <a:p>
            <a:r>
              <a:rPr lang="en-GB">
                <a:solidFill>
                  <a:srgbClr val="FFFFFF"/>
                </a:solidFill>
              </a:rPr>
              <a:t>Other reasons why people lose weight</a:t>
            </a: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Content Placeholder 2">
            <a:extLst>
              <a:ext uri="{FF2B5EF4-FFF2-40B4-BE49-F238E27FC236}">
                <a16:creationId xmlns:a16="http://schemas.microsoft.com/office/drawing/2014/main" id="{82D9A5F1-17B5-D8DD-D101-907EC6AC9AB5}"/>
              </a:ext>
            </a:extLst>
          </p:cNvPr>
          <p:cNvSpPr>
            <a:spLocks noGrp="1"/>
          </p:cNvSpPr>
          <p:nvPr>
            <p:ph idx="1"/>
          </p:nvPr>
        </p:nvSpPr>
        <p:spPr>
          <a:xfrm>
            <a:off x="4447308" y="591344"/>
            <a:ext cx="6906491" cy="5585619"/>
          </a:xfrm>
        </p:spPr>
        <p:txBody>
          <a:bodyPr anchor="ctr">
            <a:normAutofit/>
          </a:bodyPr>
          <a:lstStyle/>
          <a:p>
            <a:r>
              <a:rPr lang="en-GB"/>
              <a:t>Post ascitic tap or aspiration of large volumes of fluid from the body</a:t>
            </a:r>
          </a:p>
          <a:p>
            <a:r>
              <a:rPr lang="en-GB"/>
              <a:t>Amputation</a:t>
            </a:r>
          </a:p>
          <a:p>
            <a:pPr marL="0" indent="0">
              <a:buNone/>
            </a:pPr>
            <a:endParaRPr lang="en-GB"/>
          </a:p>
          <a:p>
            <a:pPr marL="0" indent="0">
              <a:buNone/>
            </a:pPr>
            <a:r>
              <a:rPr lang="en-GB"/>
              <a:t>There are many reasons that  residents lose weight and a multidisciplinary approach to decide on further action involving the GP, care home team and the family as to whether any worrying symptoms need to be investigated. </a:t>
            </a:r>
          </a:p>
        </p:txBody>
      </p:sp>
      <p:pic>
        <p:nvPicPr>
          <p:cNvPr id="4" name="Picture 3">
            <a:extLst>
              <a:ext uri="{FF2B5EF4-FFF2-40B4-BE49-F238E27FC236}">
                <a16:creationId xmlns:a16="http://schemas.microsoft.com/office/drawing/2014/main" id="{9BAFCB76-2F21-09D5-8F31-D205DDAC49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16147" y="68285"/>
            <a:ext cx="2637635" cy="1225503"/>
          </a:xfrm>
          <a:prstGeom prst="rect">
            <a:avLst/>
          </a:prstGeom>
          <a:noFill/>
          <a:ln>
            <a:noFill/>
          </a:ln>
        </p:spPr>
      </p:pic>
    </p:spTree>
    <p:extLst>
      <p:ext uri="{BB962C8B-B14F-4D97-AF65-F5344CB8AC3E}">
        <p14:creationId xmlns:p14="http://schemas.microsoft.com/office/powerpoint/2010/main" val="1790582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0A6C725-A144-A65D-BBE0-6C6987859982}"/>
              </a:ext>
            </a:extLst>
          </p:cNvPr>
          <p:cNvSpPr>
            <a:spLocks noGrp="1"/>
          </p:cNvSpPr>
          <p:nvPr>
            <p:ph idx="1"/>
          </p:nvPr>
        </p:nvSpPr>
        <p:spPr>
          <a:xfrm>
            <a:off x="6096000" y="820880"/>
            <a:ext cx="5257799" cy="4889350"/>
          </a:xfrm>
        </p:spPr>
        <p:txBody>
          <a:bodyPr anchor="t">
            <a:normAutofit/>
          </a:bodyPr>
          <a:lstStyle/>
          <a:p>
            <a:pPr marL="0" indent="0">
              <a:buNone/>
            </a:pPr>
            <a:r>
              <a:rPr lang="en-GB"/>
              <a:t>Please don’t forget we are always here to support you. </a:t>
            </a:r>
          </a:p>
          <a:p>
            <a:pPr marL="0" indent="0">
              <a:buNone/>
            </a:pPr>
            <a:endParaRPr lang="en-GB"/>
          </a:p>
          <a:p>
            <a:pPr marL="0" indent="0">
              <a:buNone/>
            </a:pPr>
            <a:r>
              <a:rPr lang="en-GB"/>
              <a:t>CHSS Tel: 01865 903400 </a:t>
            </a:r>
          </a:p>
          <a:p>
            <a:pPr marL="0" indent="0">
              <a:buNone/>
            </a:pPr>
            <a:endParaRPr lang="en-GB"/>
          </a:p>
          <a:p>
            <a:pPr marL="0" indent="0">
              <a:buNone/>
            </a:pPr>
            <a:r>
              <a:rPr lang="en-GB"/>
              <a:t>Email: </a:t>
            </a:r>
            <a:r>
              <a:rPr lang="en-GB">
                <a:hlinkClick r:id="rId2"/>
              </a:rPr>
              <a:t>CHSS@oxfordhealth.nhs.uk</a:t>
            </a:r>
            <a:r>
              <a:rPr lang="en-GB"/>
              <a:t> </a:t>
            </a:r>
          </a:p>
          <a:p>
            <a:endParaRPr lang="en-GB"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7746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859CA5-A7E4-0B32-EFF9-23B0FB7AA0FA}"/>
              </a:ext>
            </a:extLst>
          </p:cNvPr>
          <p:cNvSpPr>
            <a:spLocks noGrp="1"/>
          </p:cNvSpPr>
          <p:nvPr>
            <p:ph type="title"/>
          </p:nvPr>
        </p:nvSpPr>
        <p:spPr>
          <a:xfrm>
            <a:off x="1389278" y="1233241"/>
            <a:ext cx="3240506" cy="4064628"/>
          </a:xfrm>
        </p:spPr>
        <p:txBody>
          <a:bodyPr>
            <a:normAutofit/>
          </a:bodyPr>
          <a:lstStyle/>
          <a:p>
            <a:pPr algn="ctr"/>
            <a:r>
              <a:rPr lang="en-GB" dirty="0">
                <a:solidFill>
                  <a:srgbClr val="FFFFFF"/>
                </a:solidFill>
              </a:rPr>
              <a:t>CARE HOME SUPPORT SERVICE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Content Placeholder 2">
            <a:extLst>
              <a:ext uri="{FF2B5EF4-FFF2-40B4-BE49-F238E27FC236}">
                <a16:creationId xmlns:a16="http://schemas.microsoft.com/office/drawing/2014/main" id="{D6A4D789-30D3-E95E-5B2A-81FF4BDAC733}"/>
              </a:ext>
            </a:extLst>
          </p:cNvPr>
          <p:cNvSpPr>
            <a:spLocks noGrp="1"/>
          </p:cNvSpPr>
          <p:nvPr>
            <p:ph idx="1"/>
          </p:nvPr>
        </p:nvSpPr>
        <p:spPr>
          <a:xfrm>
            <a:off x="6096000" y="820880"/>
            <a:ext cx="5257799" cy="4889350"/>
          </a:xfrm>
        </p:spPr>
        <p:txBody>
          <a:bodyPr anchor="t">
            <a:normAutofit/>
          </a:bodyPr>
          <a:lstStyle/>
          <a:p>
            <a:pPr marL="0" indent="0">
              <a:spcAft>
                <a:spcPts val="800"/>
              </a:spcAft>
              <a:buNone/>
            </a:pPr>
            <a:endParaRPr lang="en-GB" dirty="0">
              <a:effectLst/>
              <a:ea typeface="Calibri" panose="020F0502020204030204" pitchFamily="34" charset="0"/>
              <a:cs typeface="Times New Roman" panose="02020603050405020304" pitchFamily="18" charset="0"/>
            </a:endParaRPr>
          </a:p>
          <a:p>
            <a:pPr marL="0" indent="0">
              <a:spcAft>
                <a:spcPts val="800"/>
              </a:spcAft>
              <a:buNone/>
            </a:pPr>
            <a:r>
              <a:rPr lang="en-GB" dirty="0">
                <a:effectLst/>
                <a:ea typeface="Calibri" panose="020F0502020204030204" pitchFamily="34" charset="0"/>
                <a:cs typeface="Times New Roman" panose="02020603050405020304" pitchFamily="18" charset="0"/>
              </a:rPr>
              <a:t>Has the resident lost weight?</a:t>
            </a:r>
          </a:p>
          <a:p>
            <a:pPr marL="0" indent="0">
              <a:spcAft>
                <a:spcPts val="800"/>
              </a:spcAft>
              <a:buNone/>
            </a:pPr>
            <a:endParaRPr lang="en-GB" dirty="0">
              <a:effectLst/>
              <a:ea typeface="Calibri" panose="020F0502020204030204" pitchFamily="34" charset="0"/>
              <a:cs typeface="Times New Roman" panose="02020603050405020304" pitchFamily="18" charset="0"/>
            </a:endParaRPr>
          </a:p>
          <a:p>
            <a:pPr marL="0" indent="0">
              <a:spcAft>
                <a:spcPts val="800"/>
              </a:spcAft>
              <a:buNone/>
            </a:pPr>
            <a:r>
              <a:rPr lang="en-GB" dirty="0">
                <a:effectLst/>
                <a:ea typeface="Calibri" panose="020F0502020204030204" pitchFamily="34" charset="0"/>
                <a:cs typeface="Times New Roman" panose="02020603050405020304" pitchFamily="18" charset="0"/>
              </a:rPr>
              <a:t>Here are a few tips and steps to take before you refer to CHSS because of this problem.</a:t>
            </a:r>
          </a:p>
          <a:p>
            <a:endParaRPr lang="en-GB" dirty="0"/>
          </a:p>
        </p:txBody>
      </p:sp>
      <p:sp>
        <p:nvSpPr>
          <p:cNvPr id="30"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77699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549C9E-98F7-C11E-640F-55FA0984F9B7}"/>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CHSS STEP BY STEP</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ED5B12C-BC9A-05EF-8826-981005A36CD2}"/>
              </a:ext>
            </a:extLst>
          </p:cNvPr>
          <p:cNvSpPr>
            <a:spLocks noGrp="1"/>
          </p:cNvSpPr>
          <p:nvPr>
            <p:ph idx="1"/>
          </p:nvPr>
        </p:nvSpPr>
        <p:spPr>
          <a:xfrm>
            <a:off x="4335341" y="591343"/>
            <a:ext cx="6906491" cy="5585619"/>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kumimoji="0" lang="en-GB" sz="2400" b="1" i="0" u="none" strike="noStrike" kern="1200" cap="none" spc="0" normalizeH="0" baseline="0" noProof="0" dirty="0">
                <a:ln>
                  <a:noFill/>
                </a:ln>
                <a:effectLst/>
                <a:uLnTx/>
                <a:uFillTx/>
                <a:latin typeface="Abadi" panose="020B0604020104020204" pitchFamily="34" charset="0"/>
                <a:ea typeface="Calibri" panose="020F0502020204030204" pitchFamily="34" charset="0"/>
                <a:cs typeface="Aldhabi" panose="01000000000000000000" pitchFamily="2" charset="-78"/>
              </a:rPr>
              <a:t>STEP ONE</a:t>
            </a:r>
            <a:endParaRPr kumimoji="0" lang="en-GB"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Weigh the resident and work out their MUST score. </a:t>
            </a: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lang="en-GB" sz="2400" dirty="0">
                <a:latin typeface="Calibri" panose="020F0502020204030204" pitchFamily="34" charset="0"/>
                <a:ea typeface="Calibri" panose="020F0502020204030204" pitchFamily="34" charset="0"/>
                <a:cs typeface="Times New Roman" panose="02020603050405020304" pitchFamily="18" charset="0"/>
              </a:rPr>
              <a:t>Don’t forget if huge weight gains or losses seem unlikely they probably are! Check your weighing scales are accurate and that staff have training in using chair scales, weighing hoists etc.</a:t>
            </a:r>
            <a:endPar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A copy of the MUST tool and how to work out the score is included in the CHSS resources online.</a:t>
            </a: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Once the MUST score is established follow the guidance on the MUST form as to what to do next. </a:t>
            </a:r>
          </a:p>
          <a:p>
            <a:pPr marL="0" marR="0" lvl="0" indent="0" defTabSz="914400" rtl="0" eaLnBrk="1" fontAlgn="auto" latinLnBrk="0" hangingPunct="1">
              <a:spcBef>
                <a:spcPts val="1000"/>
              </a:spcBef>
              <a:spcAft>
                <a:spcPts val="800"/>
              </a:spcAft>
              <a:buClrTx/>
              <a:buSzTx/>
              <a:buNone/>
              <a:tabLst/>
              <a:defRPr/>
            </a:pPr>
            <a:r>
              <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GB" sz="24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7681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549C9E-98F7-C11E-640F-55FA0984F9B7}"/>
              </a:ext>
            </a:extLst>
          </p:cNvPr>
          <p:cNvSpPr>
            <a:spLocks noGrp="1"/>
          </p:cNvSpPr>
          <p:nvPr>
            <p:ph type="title"/>
          </p:nvPr>
        </p:nvSpPr>
        <p:spPr>
          <a:xfrm>
            <a:off x="686834" y="1153572"/>
            <a:ext cx="3200400" cy="4461163"/>
          </a:xfrm>
        </p:spPr>
        <p:txBody>
          <a:bodyPr>
            <a:normAutofit/>
          </a:bodyPr>
          <a:lstStyle/>
          <a:p>
            <a:r>
              <a:rPr lang="en-GB">
                <a:solidFill>
                  <a:srgbClr val="FFFFFF"/>
                </a:solidFill>
              </a:rPr>
              <a:t>CHSS STEP BY STEP</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ED5B12C-BC9A-05EF-8826-981005A36CD2}"/>
              </a:ext>
            </a:extLst>
          </p:cNvPr>
          <p:cNvSpPr>
            <a:spLocks noGrp="1"/>
          </p:cNvSpPr>
          <p:nvPr>
            <p:ph idx="1"/>
          </p:nvPr>
        </p:nvSpPr>
        <p:spPr>
          <a:xfrm>
            <a:off x="4344554" y="519978"/>
            <a:ext cx="6906491" cy="5209017"/>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kumimoji="0" lang="en-GB" sz="2400" b="1" i="0" u="none" strike="noStrike" kern="1200" cap="none" spc="0" normalizeH="0" baseline="0" noProof="0" dirty="0">
                <a:ln>
                  <a:noFill/>
                </a:ln>
                <a:effectLst/>
                <a:uLnTx/>
                <a:uFillTx/>
                <a:ea typeface="Calibri" panose="020F0502020204030204" pitchFamily="34" charset="0"/>
                <a:cs typeface="Aldhabi" panose="01000000000000000000" pitchFamily="2" charset="-78"/>
              </a:rPr>
              <a:t>STEP </a:t>
            </a:r>
            <a:r>
              <a:rPr lang="en-GB" sz="2400" b="1" dirty="0">
                <a:ea typeface="Calibri" panose="020F0502020204030204" pitchFamily="34" charset="0"/>
                <a:cs typeface="Aldhabi" panose="01000000000000000000" pitchFamily="2" charset="-78"/>
              </a:rPr>
              <a:t>TWO</a:t>
            </a:r>
            <a:endParaRPr kumimoji="0" lang="en-GB" sz="2400" b="1" i="0" u="none" strike="noStrike" kern="1200" cap="none" spc="0" normalizeH="0" baseline="0" noProof="0" dirty="0">
              <a:ln>
                <a:noFill/>
              </a:ln>
              <a:effectLst/>
              <a:uLnTx/>
              <a:uFillTx/>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If the MUST score</a:t>
            </a:r>
            <a:r>
              <a:rPr lang="en-GB" sz="2400" dirty="0">
                <a:ea typeface="Calibri" panose="020F0502020204030204" pitchFamily="34" charset="0"/>
                <a:cs typeface="Times New Roman" panose="02020603050405020304" pitchFamily="18" charset="0"/>
              </a:rPr>
              <a:t> is 2 or more initiate the CHSS checklist and care plan for weight loss</a:t>
            </a: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When working through the CHSS nutritional checklist make sure each step is signed off by a m</a:t>
            </a:r>
            <a:r>
              <a:rPr lang="en-GB" sz="2400" dirty="0">
                <a:ea typeface="Calibri" panose="020F0502020204030204" pitchFamily="34" charset="0"/>
                <a:cs typeface="Times New Roman" panose="02020603050405020304" pitchFamily="18" charset="0"/>
              </a:rPr>
              <a:t>ember of staff. You may find using a paper copy in their file or uploading and editing the form useful.</a:t>
            </a: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When talking to the GP confirm if the weight loss is expected. Patients with a terminal illness , patients who are having their swollen ankles treated with water tablets may lose drastic amounts of weight.</a:t>
            </a:r>
            <a:r>
              <a:rPr kumimoji="0" lang="en-GB" sz="2400" b="0" i="0" u="none" strike="noStrike" kern="1200" cap="none" spc="0" normalizeH="0" baseline="0" noProof="0" dirty="0">
                <a:ln>
                  <a:noFill/>
                </a:ln>
                <a:effectLst/>
                <a:uLnTx/>
                <a:uFillTx/>
                <a:ea typeface="Calibri" panose="020F0502020204030204" pitchFamily="34" charset="0"/>
                <a:cs typeface="Calibri" panose="020F0502020204030204" pitchFamily="34" charset="0"/>
              </a:rPr>
              <a:t> </a:t>
            </a:r>
            <a:endParaRPr kumimoji="0" lang="en-GB" sz="2400" b="0" i="0" u="none" strike="noStrike" kern="1200" cap="none" spc="0" normalizeH="0" baseline="0" noProof="0" dirty="0">
              <a:ln>
                <a:noFill/>
              </a:ln>
              <a:effectLst/>
              <a:uLnTx/>
              <a:uFillTx/>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3873962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84DE5B-35E8-6BE3-50A4-85848FB8C933}"/>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CHSS STEP BY STEP</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940F7B8-4EBE-9078-99E1-2EDA76BACE99}"/>
              </a:ext>
            </a:extLst>
          </p:cNvPr>
          <p:cNvSpPr>
            <a:spLocks noGrp="1"/>
          </p:cNvSpPr>
          <p:nvPr>
            <p:ph idx="1"/>
          </p:nvPr>
        </p:nvSpPr>
        <p:spPr>
          <a:xfrm>
            <a:off x="4318491" y="606490"/>
            <a:ext cx="6906491" cy="3487932"/>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kumimoji="0" lang="en-GB" sz="2400" b="1" i="0" u="none" strike="noStrike" kern="1200" cap="none" spc="0" normalizeH="0" baseline="0" noProof="0" dirty="0">
                <a:ln>
                  <a:noFill/>
                </a:ln>
                <a:effectLst/>
                <a:uLnTx/>
                <a:uFillTx/>
                <a:latin typeface="Abadi" panose="020B0604020104020204" pitchFamily="34" charset="0"/>
                <a:ea typeface="Calibri" panose="020F0502020204030204" pitchFamily="34" charset="0"/>
                <a:cs typeface="Times New Roman" panose="02020603050405020304" pitchFamily="18" charset="0"/>
              </a:rPr>
              <a:t>STEP THREE</a:t>
            </a:r>
            <a:endParaRPr kumimoji="0" lang="en-GB"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Check with the GP if implementing the nutritional care plan is appropriate for this resident. Sometimes a GP may feel that weekly weighing the resident is not going to improve matters and they should not be weighed. In these circumstances it is a case of offering things that they enjoy or fancy eating. </a:t>
            </a:r>
          </a:p>
          <a:p>
            <a:endParaRPr lang="en-GB" dirty="0"/>
          </a:p>
        </p:txBody>
      </p:sp>
    </p:spTree>
    <p:extLst>
      <p:ext uri="{BB962C8B-B14F-4D97-AF65-F5344CB8AC3E}">
        <p14:creationId xmlns:p14="http://schemas.microsoft.com/office/powerpoint/2010/main" val="302686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983EFE-0745-61B2-AFC4-C6F9477AA3E5}"/>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CHSS 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D99D393-F087-3E8B-998F-08DF1FB38F98}"/>
              </a:ext>
            </a:extLst>
          </p:cNvPr>
          <p:cNvSpPr>
            <a:spLocks noGrp="1"/>
          </p:cNvSpPr>
          <p:nvPr>
            <p:ph idx="1"/>
          </p:nvPr>
        </p:nvSpPr>
        <p:spPr>
          <a:xfrm>
            <a:off x="4395731" y="639892"/>
            <a:ext cx="6906491" cy="4083433"/>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kumimoji="0" lang="en-GB" sz="2400" b="1" i="0" u="none" strike="noStrike" kern="1200" cap="none" spc="0" normalizeH="0" baseline="0" noProof="0" dirty="0">
                <a:ln>
                  <a:noFill/>
                </a:ln>
                <a:effectLst/>
                <a:uLnTx/>
                <a:uFillTx/>
                <a:latin typeface="Abadi" panose="020B0604020104020204" pitchFamily="34" charset="0"/>
                <a:ea typeface="Calibri" panose="020F0502020204030204" pitchFamily="34" charset="0"/>
                <a:cs typeface="Times New Roman" panose="02020603050405020304" pitchFamily="18" charset="0"/>
              </a:rPr>
              <a:t>STEP FOUR</a:t>
            </a:r>
            <a:endParaRPr kumimoji="0" lang="en-GB"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Check with your chef that he is using the Oxford dietician’s advice and recipes for fortifying food. This is not to be seen as a criticism of your chef but to provide clarity and equity in approach across all care homes in Oxfordshire. All staff should be aware of food fortification. The Oxford dietetic manual and leaflets on snacks </a:t>
            </a:r>
            <a:r>
              <a:rPr lang="en-GB" sz="2400" dirty="0">
                <a:latin typeface="Calibri" panose="020F0502020204030204" pitchFamily="34" charset="0"/>
                <a:ea typeface="Calibri" panose="020F0502020204030204" pitchFamily="34" charset="0"/>
                <a:cs typeface="Calibri" panose="020F0502020204030204" pitchFamily="34" charset="0"/>
              </a:rPr>
              <a:t>can be found on line in our resource folder.</a:t>
            </a:r>
            <a:endPar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7977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7AD1BC-758F-EAD8-AA91-59D7127AFCF5}"/>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CHSS 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6A552D-167C-1C0F-7B56-20295EB59917}"/>
              </a:ext>
            </a:extLst>
          </p:cNvPr>
          <p:cNvSpPr>
            <a:spLocks noGrp="1"/>
          </p:cNvSpPr>
          <p:nvPr>
            <p:ph idx="1"/>
          </p:nvPr>
        </p:nvSpPr>
        <p:spPr>
          <a:xfrm>
            <a:off x="4373570" y="625526"/>
            <a:ext cx="6906491" cy="3021729"/>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lang="en-GB" sz="2400" b="1" dirty="0">
                <a:latin typeface="Abadi" panose="020B0604020104020204" pitchFamily="34" charset="0"/>
                <a:ea typeface="Calibri" panose="020F0502020204030204" pitchFamily="34" charset="0"/>
                <a:cs typeface="Calibri" panose="020F0502020204030204" pitchFamily="34" charset="0"/>
              </a:rPr>
              <a:t>S</a:t>
            </a:r>
            <a:r>
              <a:rPr kumimoji="0" lang="en-GB" sz="2400" b="1" i="0" u="none" strike="noStrike" kern="1200" cap="none" spc="0" normalizeH="0" baseline="0" noProof="0" dirty="0">
                <a:ln>
                  <a:noFill/>
                </a:ln>
                <a:effectLst/>
                <a:uLnTx/>
                <a:uFillTx/>
                <a:latin typeface="Abadi" panose="020B0604020104020204" pitchFamily="34" charset="0"/>
                <a:ea typeface="Calibri" panose="020F0502020204030204" pitchFamily="34" charset="0"/>
                <a:cs typeface="Calibri" panose="020F0502020204030204" pitchFamily="34" charset="0"/>
              </a:rPr>
              <a:t>TEP FIVE</a:t>
            </a:r>
            <a:endParaRPr kumimoji="0" lang="en-GB"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When following the nutritional care plan and weighing every week for 4 weeks if the weight loss continues, please refer to CHSS for further support. Please ensure you mention that you have put this in place prior to referring. </a:t>
            </a:r>
            <a:endPar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6579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F3603F-C8DD-9692-E86F-3E62D82B3B21}"/>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CHSS STEP BY STEP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69346B7-EDF7-6012-FE91-C54CB94C2767}"/>
              </a:ext>
            </a:extLst>
          </p:cNvPr>
          <p:cNvSpPr>
            <a:spLocks noGrp="1"/>
          </p:cNvSpPr>
          <p:nvPr>
            <p:ph idx="1"/>
          </p:nvPr>
        </p:nvSpPr>
        <p:spPr>
          <a:xfrm>
            <a:off x="4316680" y="593736"/>
            <a:ext cx="6906491" cy="3968934"/>
          </a:xfrm>
        </p:spPr>
        <p:txBody>
          <a:bodyPr anchor="ctr">
            <a:normAutofit/>
          </a:bodyPr>
          <a:lstStyle/>
          <a:p>
            <a:pPr marL="0" marR="0" lvl="0" indent="0" defTabSz="914400" rtl="0" eaLnBrk="1" fontAlgn="auto" latinLnBrk="0" hangingPunct="1">
              <a:spcBef>
                <a:spcPts val="1000"/>
              </a:spcBef>
              <a:spcAft>
                <a:spcPts val="800"/>
              </a:spcAft>
              <a:buClrTx/>
              <a:buSzTx/>
              <a:buNone/>
              <a:tabLst/>
              <a:defRPr/>
            </a:pPr>
            <a:r>
              <a:rPr kumimoji="0" lang="en-GB" sz="2400" b="1" i="0" u="none" strike="noStrike" kern="1200" cap="none" spc="0" normalizeH="0" baseline="0" noProof="0" dirty="0">
                <a:ln>
                  <a:noFill/>
                </a:ln>
                <a:effectLst/>
                <a:uLnTx/>
                <a:uFillTx/>
                <a:latin typeface="Abadi" panose="020B0604020104020204" pitchFamily="34" charset="0"/>
                <a:ea typeface="Calibri" panose="020F0502020204030204" pitchFamily="34" charset="0"/>
                <a:cs typeface="Calibri" panose="020F0502020204030204" pitchFamily="34" charset="0"/>
              </a:rPr>
              <a:t>STEP SIX</a:t>
            </a:r>
            <a:endParaRPr kumimoji="0" lang="en-GB" sz="24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defTabSz="914400" rtl="0" eaLnBrk="1" fontAlgn="auto" latinLnBrk="0" hangingPunct="1">
              <a:spcBef>
                <a:spcPts val="1000"/>
              </a:spcBef>
              <a:spcAft>
                <a:spcPts val="800"/>
              </a:spcAft>
              <a:buClrTx/>
              <a:buSzTx/>
              <a:buFont typeface="Arial" panose="020B0604020202020204" pitchFamily="34" charset="0"/>
              <a:buChar char="•"/>
              <a:tabLst/>
              <a:defRPr/>
            </a:pPr>
            <a:r>
              <a:rPr lang="en-GB" sz="2400" dirty="0">
                <a:latin typeface="Calibri" panose="020F0502020204030204" pitchFamily="34" charset="0"/>
                <a:ea typeface="Calibri" panose="020F0502020204030204" pitchFamily="34" charset="0"/>
                <a:cs typeface="Calibri" panose="020F0502020204030204" pitchFamily="34" charset="0"/>
              </a:rPr>
              <a:t>We</a:t>
            </a:r>
            <a:r>
              <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are all aware a large part of our job is communicating with relatives. When there are concerns regarding weight loss it is important that the families are made aware of those concerns and what you are doing about it. Residents losing weight are sometimes coming to the end of their life, so it is important that the </a:t>
            </a:r>
            <a:r>
              <a:rPr lang="en-GB" sz="2400" dirty="0">
                <a:latin typeface="Calibri" panose="020F0502020204030204" pitchFamily="34" charset="0"/>
                <a:ea typeface="Calibri" panose="020F0502020204030204" pitchFamily="34" charset="0"/>
                <a:cs typeface="Calibri" panose="020F0502020204030204" pitchFamily="34" charset="0"/>
              </a:rPr>
              <a:t>family have an opportunity to speak to the GP</a:t>
            </a:r>
            <a:r>
              <a:rPr kumimoji="0" lang="en-GB"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We are always happy to support you with relatives concerns around weight loss.</a:t>
            </a:r>
            <a:endParaRPr lang="en-GB" dirty="0"/>
          </a:p>
        </p:txBody>
      </p:sp>
    </p:spTree>
    <p:extLst>
      <p:ext uri="{BB962C8B-B14F-4D97-AF65-F5344CB8AC3E}">
        <p14:creationId xmlns:p14="http://schemas.microsoft.com/office/powerpoint/2010/main" val="347812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CB6106D-8C7C-03BF-77AD-2160067AA9EC}"/>
              </a:ext>
            </a:extLst>
          </p:cNvPr>
          <p:cNvSpPr>
            <a:spLocks noGrp="1"/>
          </p:cNvSpPr>
          <p:nvPr>
            <p:ph type="title"/>
          </p:nvPr>
        </p:nvSpPr>
        <p:spPr>
          <a:xfrm>
            <a:off x="5093520" y="2744662"/>
            <a:ext cx="6589707" cy="2387600"/>
          </a:xfrm>
        </p:spPr>
        <p:txBody>
          <a:bodyPr vert="horz" lIns="91440" tIns="45720" rIns="91440" bIns="45720" rtlCol="0" anchor="b">
            <a:normAutofit/>
          </a:bodyPr>
          <a:lstStyle/>
          <a:p>
            <a:pPr algn="r"/>
            <a:r>
              <a:rPr lang="en-US" sz="6000" kern="1200" dirty="0">
                <a:solidFill>
                  <a:srgbClr val="FFFFFF"/>
                </a:solidFill>
                <a:latin typeface="+mj-lt"/>
                <a:ea typeface="+mj-ea"/>
                <a:cs typeface="+mj-cs"/>
              </a:rPr>
              <a:t>COMMON CAUSES OF WEIGHT LOSS</a:t>
            </a:r>
          </a:p>
        </p:txBody>
      </p:sp>
      <p:cxnSp>
        <p:nvCxnSpPr>
          <p:cNvPr id="5" name="Straight Connector 10">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 name="Freeform: Shape 12">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0" name="Freeform: Shape 14">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6">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Freeform: Shape 18">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6" name="Arc 20">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287808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F69271FCB6EC4EA86167B8D263D595" ma:contentTypeVersion="17" ma:contentTypeDescription="Create a new document." ma:contentTypeScope="" ma:versionID="abcf48ab69f8546d8d70c99e04ff37f6">
  <xsd:schema xmlns:xsd="http://www.w3.org/2001/XMLSchema" xmlns:xs="http://www.w3.org/2001/XMLSchema" xmlns:p="http://schemas.microsoft.com/office/2006/metadata/properties" xmlns:ns2="7cc503b4-15cd-4576-8f82-ae5acd06bb6c" xmlns:ns3="e96577a5-59dd-46bb-b1fe-5f37091f5a88" targetNamespace="http://schemas.microsoft.com/office/2006/metadata/properties" ma:root="true" ma:fieldsID="92d4e29d25fb0a03e0c2dfd536c2ae43" ns2:_="" ns3:_="">
    <xsd:import namespace="7cc503b4-15cd-4576-8f82-ae5acd06bb6c"/>
    <xsd:import namespace="e96577a5-59dd-46bb-b1fe-5f37091f5a8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AutoKeyPoints" minOccurs="0"/>
                <xsd:element ref="ns3:MediaServiceKeyPoints" minOccurs="0"/>
                <xsd:element ref="ns3:MediaServiceLocation" minOccurs="0"/>
                <xsd:element ref="ns3:MediaServiceGenerationTime" minOccurs="0"/>
                <xsd:element ref="ns3:MediaServiceEventHashCode" minOccurs="0"/>
                <xsd:element ref="ns3:MediaServiceOCR" minOccurs="0"/>
                <xsd:element ref="ns3:lcf76f155ced4ddcb4097134ff3c332f" minOccurs="0"/>
                <xsd:element ref="ns3:Addtoemi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c503b4-15cd-4576-8f82-ae5acd06bb6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6577a5-59dd-46bb-b1fe-5f37091f5a8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4a7f632-737e-4a6a-9614-2616474817dc" ma:termSetId="09814cd3-568e-fe90-9814-8d621ff8fb84" ma:anchorId="fba54fb3-c3e1-fe81-a776-ca4b69148c4d" ma:open="true" ma:isKeyword="false">
      <xsd:complexType>
        <xsd:sequence>
          <xsd:element ref="pc:Terms" minOccurs="0" maxOccurs="1"/>
        </xsd:sequence>
      </xsd:complexType>
    </xsd:element>
    <xsd:element name="Addtoemis" ma:index="23" nillable="true" ma:displayName="Add to emis" ma:format="Dropdown" ma:internalName="Addtoemi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ddtoemis xmlns="e96577a5-59dd-46bb-b1fe-5f37091f5a88" xsi:nil="true"/>
    <lcf76f155ced4ddcb4097134ff3c332f xmlns="e96577a5-59dd-46bb-b1fe-5f37091f5a8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201D424-0320-4725-9CF4-F4011F2784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c503b4-15cd-4576-8f82-ae5acd06bb6c"/>
    <ds:schemaRef ds:uri="e96577a5-59dd-46bb-b1fe-5f37091f5a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8DEDC2-5CB5-4533-8C26-D383C4928714}">
  <ds:schemaRefs>
    <ds:schemaRef ds:uri="http://schemas.microsoft.com/sharepoint/v3/contenttype/forms"/>
  </ds:schemaRefs>
</ds:datastoreItem>
</file>

<file path=customXml/itemProps3.xml><?xml version="1.0" encoding="utf-8"?>
<ds:datastoreItem xmlns:ds="http://schemas.openxmlformats.org/officeDocument/2006/customXml" ds:itemID="{042943DF-1217-4EDF-9695-2850E5C37F5C}">
  <ds:schemaRefs>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purl.org/dc/terms/"/>
    <ds:schemaRef ds:uri="7cc503b4-15cd-4576-8f82-ae5acd06bb6c"/>
    <ds:schemaRef ds:uri="http://schemas.openxmlformats.org/package/2006/metadata/core-properties"/>
    <ds:schemaRef ds:uri="e96577a5-59dd-46bb-b1fe-5f37091f5a88"/>
  </ds:schemaRefs>
</ds:datastoreItem>
</file>

<file path=docProps/app.xml><?xml version="1.0" encoding="utf-8"?>
<Properties xmlns="http://schemas.openxmlformats.org/officeDocument/2006/extended-properties" xmlns:vt="http://schemas.openxmlformats.org/officeDocument/2006/docPropsVTypes">
  <Template>Retrospect</Template>
  <TotalTime>106</TotalTime>
  <Words>654</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Abadi</vt:lpstr>
      <vt:lpstr>Arial</vt:lpstr>
      <vt:lpstr>Calibri</vt:lpstr>
      <vt:lpstr>Calibri Light</vt:lpstr>
      <vt:lpstr>Office Theme</vt:lpstr>
      <vt:lpstr> CHSS  NUTRITION IN CARE HOMES- A TEAM APPROACH </vt:lpstr>
      <vt:lpstr>CARE HOME SUPPORT SERVICE</vt:lpstr>
      <vt:lpstr>CHSS STEP BY STEP</vt:lpstr>
      <vt:lpstr>CHSS STEP BY STEP</vt:lpstr>
      <vt:lpstr>CHSS STEP BY STEP</vt:lpstr>
      <vt:lpstr>CHSS STEP BY STEP</vt:lpstr>
      <vt:lpstr>CHSS STEP BY STEP</vt:lpstr>
      <vt:lpstr>CHSS STEP BY STEP</vt:lpstr>
      <vt:lpstr>COMMON CAUSES OF WEIGHT LOSS</vt:lpstr>
      <vt:lpstr>Why might my resident be losing weight?</vt:lpstr>
      <vt:lpstr>Other reasons why people lose weight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CHSS</dc:title>
  <dc:creator>Hughes Paula (RNU) Oxford Health</dc:creator>
  <cp:lastModifiedBy>Hirst Lorraine (RNU) Oxford Health</cp:lastModifiedBy>
  <cp:revision>6</cp:revision>
  <dcterms:created xsi:type="dcterms:W3CDTF">2023-04-20T11:21:59Z</dcterms:created>
  <dcterms:modified xsi:type="dcterms:W3CDTF">2023-05-24T07:33:16Z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0x01010003F69271FCB6EC4EA86167B8D263D595</vt:lpwstr>
  </property>
  <property fmtid="{D5CDD505-2E9C-101B-9397-08002B2CF9AE}" pid="3" name="MediaServiceImageTags">
    <vt:lpwstr/>
  </property>
</Properties>
</file>