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69" r:id="rId3"/>
    <p:sldId id="267" r:id="rId4"/>
    <p:sldId id="263" r:id="rId5"/>
    <p:sldId id="268" r:id="rId6"/>
    <p:sldId id="261" r:id="rId7"/>
    <p:sldId id="262" r:id="rId8"/>
    <p:sldId id="264" r:id="rId9"/>
    <p:sldId id="265" r:id="rId10"/>
    <p:sldId id="258" r:id="rId11"/>
    <p:sldId id="260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FFFF"/>
    <a:srgbClr val="00FF00"/>
    <a:srgbClr val="F6F8FC"/>
    <a:srgbClr val="A7BCE3"/>
    <a:srgbClr val="00FFFF"/>
    <a:srgbClr val="386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n Shinoj (RNU) Oxford Health" userId="0dc3a9ed-549c-4fe8-8e69-77c770e67a60" providerId="ADAL" clId="{F4617BBD-B661-45E1-BC14-1CB613707806}"/>
    <pc:docChg chg="modSld">
      <pc:chgData name="Sebastian Shinoj (RNU) Oxford Health" userId="0dc3a9ed-549c-4fe8-8e69-77c770e67a60" providerId="ADAL" clId="{F4617BBD-B661-45E1-BC14-1CB613707806}" dt="2023-03-05T07:29:34.409" v="0" actId="20577"/>
      <pc:docMkLst>
        <pc:docMk/>
      </pc:docMkLst>
      <pc:sldChg chg="modSp mod">
        <pc:chgData name="Sebastian Shinoj (RNU) Oxford Health" userId="0dc3a9ed-549c-4fe8-8e69-77c770e67a60" providerId="ADAL" clId="{F4617BBD-B661-45E1-BC14-1CB613707806}" dt="2023-03-05T07:29:34.409" v="0" actId="20577"/>
        <pc:sldMkLst>
          <pc:docMk/>
          <pc:sldMk cId="3257652661" sldId="270"/>
        </pc:sldMkLst>
        <pc:graphicFrameChg chg="modGraphic">
          <ac:chgData name="Sebastian Shinoj (RNU) Oxford Health" userId="0dc3a9ed-549c-4fe8-8e69-77c770e67a60" providerId="ADAL" clId="{F4617BBD-B661-45E1-BC14-1CB613707806}" dt="2023-03-05T07:29:34.409" v="0" actId="20577"/>
          <ac:graphicFrameMkLst>
            <pc:docMk/>
            <pc:sldMk cId="3257652661" sldId="270"/>
            <ac:graphicFrameMk id="22" creationId="{CBE00675-70E9-54F5-BC2E-CDA96CFC027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18D0-5955-4B00-B037-0F07B31421DC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C69C-22C0-48DB-8D64-C3757313A65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4588C49-0C02-C4D1-5440-A1ABA3BEE52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9" b="4611"/>
          <a:stretch/>
        </p:blipFill>
        <p:spPr bwMode="auto">
          <a:xfrm>
            <a:off x="-29368" y="-60155"/>
            <a:ext cx="6858000" cy="988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B3452F9-6B0A-37E8-5214-3E5AC40255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93" y="476699"/>
            <a:ext cx="1543050" cy="103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1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18D0-5955-4B00-B037-0F07B31421DC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C69C-22C0-48DB-8D64-C3757313A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95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18D0-5955-4B00-B037-0F07B31421DC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C69C-22C0-48DB-8D64-C3757313A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39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18D0-5955-4B00-B037-0F07B31421DC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C69C-22C0-48DB-8D64-C3757313A65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7E3693C-70B6-4EFF-7E28-B883FD563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93" y="476699"/>
            <a:ext cx="1543050" cy="103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8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18D0-5955-4B00-B037-0F07B31421DC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C69C-22C0-48DB-8D64-C3757313A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1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18D0-5955-4B00-B037-0F07B31421DC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C69C-22C0-48DB-8D64-C3757313A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4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18D0-5955-4B00-B037-0F07B31421DC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C69C-22C0-48DB-8D64-C3757313A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06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18D0-5955-4B00-B037-0F07B31421DC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C69C-22C0-48DB-8D64-C3757313A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18D0-5955-4B00-B037-0F07B31421DC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C69C-22C0-48DB-8D64-C3757313A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48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18D0-5955-4B00-B037-0F07B31421DC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C69C-22C0-48DB-8D64-C3757313A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96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18D0-5955-4B00-B037-0F07B31421DC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C69C-22C0-48DB-8D64-C3757313A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42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C18D0-5955-4B00-B037-0F07B31421DC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1C69C-22C0-48DB-8D64-C3757313A65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E8ACE6D-877A-EFCF-FDEC-D8694DA6AC4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9" b="4611"/>
          <a:stretch/>
        </p:blipFill>
        <p:spPr bwMode="auto">
          <a:xfrm>
            <a:off x="-29368" y="-60155"/>
            <a:ext cx="6858000" cy="988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ientsafetyoxford.org/clinical-safety-programmes/previous-programmes/hydration-project-in-care-homes-in-partnership-with-windsor-ascot-and-maidenhead-cc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atientsafetyoxford.org/clinical-safety-programmes/previous-programmes/hydration-project-in-care-homes-in-partnership-with-windsor-ascot-and-maidenhead-cc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atientsafetyoxford.org/clinical-safety-programmes/previous-programmes/hydration-project-in-care-homes-in-partnership-with-windsor-ascot-and-maidenhead-cc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atientsafetyoxford.org/clinical-safety-programmes/previous-programmes/hydration-project-in-care-homes-in-partnership-with-windsor-ascot-and-maidenhead-cc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B2DA3E-D8F3-EAE9-0D3E-2106E8CCAE7D}"/>
              </a:ext>
            </a:extLst>
          </p:cNvPr>
          <p:cNvSpPr/>
          <p:nvPr/>
        </p:nvSpPr>
        <p:spPr>
          <a:xfrm>
            <a:off x="182880" y="231648"/>
            <a:ext cx="6449568" cy="2824552"/>
          </a:xfrm>
          <a:prstGeom prst="rect">
            <a:avLst/>
          </a:prstGeom>
          <a:solidFill>
            <a:srgbClr val="3864B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3AC71-5B31-ACF7-1C9D-8BCB1C45B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048" y="693350"/>
            <a:ext cx="6124799" cy="16220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Hydrated are you?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FCDE054-CA23-D8F6-FEC0-B4841D794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9"/>
          <a:stretch/>
        </p:blipFill>
        <p:spPr>
          <a:xfrm>
            <a:off x="5145024" y="306010"/>
            <a:ext cx="1418315" cy="7951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7F1FC1-E822-25EA-4D5A-B14EC990B070}"/>
              </a:ext>
            </a:extLst>
          </p:cNvPr>
          <p:cNvSpPr txBox="1"/>
          <p:nvPr/>
        </p:nvSpPr>
        <p:spPr>
          <a:xfrm>
            <a:off x="225552" y="1978981"/>
            <a:ext cx="63377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b="1" i="0" dirty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Water makes up two thirds of our body. It is vital we drink enough fluid to maintain a healthy balance. Many people get dehydrated by not drinking enough fluid or by losing fluids and not replacing them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738B18-8D8E-C5E0-701F-A24202354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8" r="19352"/>
          <a:stretch/>
        </p:blipFill>
        <p:spPr>
          <a:xfrm>
            <a:off x="622751" y="6523223"/>
            <a:ext cx="560924" cy="945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0D246D-1715-0117-B104-52E8A7E72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8" r="19352"/>
          <a:stretch/>
        </p:blipFill>
        <p:spPr>
          <a:xfrm>
            <a:off x="722505" y="5847296"/>
            <a:ext cx="381429" cy="642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35B08F-28AB-BC23-DED6-236B8F2DA5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8" r="19352"/>
          <a:stretch/>
        </p:blipFill>
        <p:spPr>
          <a:xfrm>
            <a:off x="785019" y="5324415"/>
            <a:ext cx="231743" cy="3905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36BFE4-5BDD-46CF-64EE-48ACAA014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8" r="19352"/>
          <a:stretch/>
        </p:blipFill>
        <p:spPr>
          <a:xfrm>
            <a:off x="815500" y="4952559"/>
            <a:ext cx="160976" cy="271277"/>
          </a:xfrm>
          <a:prstGeom prst="rect">
            <a:avLst/>
          </a:prstGeom>
        </p:spPr>
      </p:pic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CBE00675-70E9-54F5-BC2E-CDA96CFC0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997469"/>
              </p:ext>
            </p:extLst>
          </p:nvPr>
        </p:nvGraphicFramePr>
        <p:xfrm>
          <a:off x="4897127" y="4287861"/>
          <a:ext cx="1912105" cy="5447733"/>
        </p:xfrm>
        <a:graphic>
          <a:graphicData uri="http://schemas.openxmlformats.org/drawingml/2006/table">
            <a:tbl>
              <a:tblPr firstRow="1" bandRow="1"/>
              <a:tblGrid>
                <a:gridCol w="1912105">
                  <a:extLst>
                    <a:ext uri="{9D8B030D-6E8A-4147-A177-3AD203B41FA5}">
                      <a16:colId xmlns:a16="http://schemas.microsoft.com/office/drawing/2014/main" val="3046509044"/>
                    </a:ext>
                  </a:extLst>
                </a:gridCol>
              </a:tblGrid>
              <a:tr h="377628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Pale Yellow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29833"/>
                  </a:ext>
                </a:extLst>
              </a:tr>
              <a:tr h="236157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Straw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64085"/>
                  </a:ext>
                </a:extLst>
              </a:tr>
              <a:tr h="341838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Golden Yellow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12225"/>
                  </a:ext>
                </a:extLst>
              </a:tr>
              <a:tr h="341838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Golden Orange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542375"/>
                  </a:ext>
                </a:extLst>
              </a:tr>
              <a:tr h="341838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Pale Amber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850074"/>
                  </a:ext>
                </a:extLst>
              </a:tr>
              <a:tr h="516111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Amber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210165"/>
                  </a:ext>
                </a:extLst>
              </a:tr>
              <a:tr h="541321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Rich Golden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Amber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97910"/>
                  </a:ext>
                </a:extLst>
              </a:tr>
              <a:tr h="591312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Copper Brown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126600"/>
                  </a:ext>
                </a:extLst>
              </a:tr>
              <a:tr h="633984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Orange Brown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823381"/>
                  </a:ext>
                </a:extLst>
              </a:tr>
              <a:tr h="658814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Mild Brown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562228"/>
                  </a:ext>
                </a:extLst>
              </a:tr>
              <a:tr h="56676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Ruby Brown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644727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87028B64-56DF-2AFE-149C-2A04A1E43BB0}"/>
              </a:ext>
            </a:extLst>
          </p:cNvPr>
          <p:cNvSpPr/>
          <p:nvPr/>
        </p:nvSpPr>
        <p:spPr>
          <a:xfrm>
            <a:off x="4608576" y="4324437"/>
            <a:ext cx="422035" cy="692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7E013D05-B01B-B103-EE45-DA04BE630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749141"/>
              </p:ext>
            </p:extLst>
          </p:nvPr>
        </p:nvGraphicFramePr>
        <p:xfrm>
          <a:off x="1777803" y="4329202"/>
          <a:ext cx="2139120" cy="5423962"/>
        </p:xfrm>
        <a:graphic>
          <a:graphicData uri="http://schemas.openxmlformats.org/drawingml/2006/table">
            <a:tbl>
              <a:tblPr firstRow="1" bandRow="1"/>
              <a:tblGrid>
                <a:gridCol w="2139120">
                  <a:extLst>
                    <a:ext uri="{9D8B030D-6E8A-4147-A177-3AD203B41FA5}">
                      <a16:colId xmlns:a16="http://schemas.microsoft.com/office/drawing/2014/main" val="301484356"/>
                    </a:ext>
                  </a:extLst>
                </a:gridCol>
              </a:tblGrid>
              <a:tr h="713742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You’re well </a:t>
                      </a:r>
                    </a:p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hydrated!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047451"/>
                  </a:ext>
                </a:extLst>
              </a:tr>
              <a:tr h="833164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Drink a glass</a:t>
                      </a:r>
                    </a:p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of water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835248"/>
                  </a:ext>
                </a:extLst>
              </a:tr>
              <a:tr h="1007635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You need </a:t>
                      </a:r>
                    </a:p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1-2 glasses</a:t>
                      </a:r>
                    </a:p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of water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83182"/>
                  </a:ext>
                </a:extLst>
              </a:tr>
              <a:tr h="1040621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You need </a:t>
                      </a:r>
                    </a:p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2-4 glasses </a:t>
                      </a:r>
                    </a:p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of water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44318"/>
                  </a:ext>
                </a:extLst>
              </a:tr>
              <a:tr h="1301529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You need more</a:t>
                      </a:r>
                    </a:p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than 4 glasses </a:t>
                      </a:r>
                    </a:p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of water or </a:t>
                      </a:r>
                    </a:p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medical</a:t>
                      </a:r>
                    </a:p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attention </a:t>
                      </a:r>
                    </a:p>
                    <a:p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16086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E08D186B-73B3-2CFF-FE2B-0E69B4DEBF09}"/>
              </a:ext>
            </a:extLst>
          </p:cNvPr>
          <p:cNvSpPr txBox="1"/>
          <p:nvPr/>
        </p:nvSpPr>
        <p:spPr>
          <a:xfrm>
            <a:off x="2962656" y="446836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7387222-E33E-E36C-866A-035E45B881E2}"/>
              </a:ext>
            </a:extLst>
          </p:cNvPr>
          <p:cNvGrpSpPr/>
          <p:nvPr/>
        </p:nvGrpSpPr>
        <p:grpSpPr>
          <a:xfrm>
            <a:off x="3400047" y="4245781"/>
            <a:ext cx="1661429" cy="5575600"/>
            <a:chOff x="3400047" y="4245781"/>
            <a:chExt cx="1661429" cy="5575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C1157FB-3A8C-0016-28FE-F30685CE35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6DA0E5"/>
                </a:clrFrom>
                <a:clrTo>
                  <a:srgbClr val="6DA0E5">
                    <a:alpha val="0"/>
                  </a:srgbClr>
                </a:clrTo>
              </a:clrChange>
            </a:blip>
            <a:srcRect l="30102" t="21108" r="34017" b="2936"/>
            <a:stretch/>
          </p:blipFill>
          <p:spPr>
            <a:xfrm>
              <a:off x="3400047" y="4245781"/>
              <a:ext cx="1630564" cy="5575600"/>
            </a:xfrm>
            <a:prstGeom prst="rect">
              <a:avLst/>
            </a:prstGeom>
          </p:spPr>
        </p:pic>
        <p:sp>
          <p:nvSpPr>
            <p:cNvPr id="17" name="Moon 16">
              <a:extLst>
                <a:ext uri="{FF2B5EF4-FFF2-40B4-BE49-F238E27FC236}">
                  <a16:creationId xmlns:a16="http://schemas.microsoft.com/office/drawing/2014/main" id="{E1AE675E-14A3-09C4-76FC-FA1A4BAF5B58}"/>
                </a:ext>
              </a:extLst>
            </p:cNvPr>
            <p:cNvSpPr/>
            <p:nvPr/>
          </p:nvSpPr>
          <p:spPr>
            <a:xfrm rot="19600618" flipH="1">
              <a:off x="4783971" y="4900741"/>
              <a:ext cx="277505" cy="673625"/>
            </a:xfrm>
            <a:prstGeom prst="moon">
              <a:avLst>
                <a:gd name="adj" fmla="val 8063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0D8DAA9-26D7-9538-F2EB-C89E929CFE3B}"/>
              </a:ext>
            </a:extLst>
          </p:cNvPr>
          <p:cNvSpPr/>
          <p:nvPr/>
        </p:nvSpPr>
        <p:spPr>
          <a:xfrm>
            <a:off x="4621752" y="4287859"/>
            <a:ext cx="422035" cy="739377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12D42B-55CC-86DE-8925-FAB1DCAC78BC}"/>
              </a:ext>
            </a:extLst>
          </p:cNvPr>
          <p:cNvSpPr/>
          <p:nvPr/>
        </p:nvSpPr>
        <p:spPr>
          <a:xfrm>
            <a:off x="3271067" y="4348385"/>
            <a:ext cx="422035" cy="679944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1CE66C8-C586-C385-550F-CA6E30173918}"/>
              </a:ext>
            </a:extLst>
          </p:cNvPr>
          <p:cNvCxnSpPr/>
          <p:nvPr/>
        </p:nvCxnSpPr>
        <p:spPr>
          <a:xfrm>
            <a:off x="2596896" y="5039429"/>
            <a:ext cx="10972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E6504A-E6BB-A647-8E25-A17E45C3C7DE}"/>
              </a:ext>
            </a:extLst>
          </p:cNvPr>
          <p:cNvCxnSpPr>
            <a:cxnSpLocks/>
          </p:cNvCxnSpPr>
          <p:nvPr/>
        </p:nvCxnSpPr>
        <p:spPr>
          <a:xfrm>
            <a:off x="2452880" y="5071002"/>
            <a:ext cx="1094992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69A7E15-58C5-456F-AFA7-B08B233870C6}"/>
              </a:ext>
            </a:extLst>
          </p:cNvPr>
          <p:cNvCxnSpPr/>
          <p:nvPr/>
        </p:nvCxnSpPr>
        <p:spPr>
          <a:xfrm>
            <a:off x="4653287" y="4655381"/>
            <a:ext cx="10972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3B3D2FD-824A-007B-EC52-284CC2422E3B}"/>
              </a:ext>
            </a:extLst>
          </p:cNvPr>
          <p:cNvCxnSpPr/>
          <p:nvPr/>
        </p:nvCxnSpPr>
        <p:spPr>
          <a:xfrm>
            <a:off x="4720343" y="5027237"/>
            <a:ext cx="10972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D679930-448F-9EB0-83DF-B83350A29574}"/>
              </a:ext>
            </a:extLst>
          </p:cNvPr>
          <p:cNvCxnSpPr/>
          <p:nvPr/>
        </p:nvCxnSpPr>
        <p:spPr>
          <a:xfrm>
            <a:off x="4933703" y="5386901"/>
            <a:ext cx="10972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65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0AECD4-95FE-5225-35C4-B5C197212E9F}"/>
              </a:ext>
            </a:extLst>
          </p:cNvPr>
          <p:cNvSpPr/>
          <p:nvPr/>
        </p:nvSpPr>
        <p:spPr>
          <a:xfrm>
            <a:off x="182880" y="231648"/>
            <a:ext cx="6449568" cy="2824552"/>
          </a:xfrm>
          <a:prstGeom prst="rect">
            <a:avLst/>
          </a:prstGeom>
          <a:solidFill>
            <a:srgbClr val="3864B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3AC71-5B31-ACF7-1C9D-8BCB1C45B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52" y="894359"/>
            <a:ext cx="6337787" cy="20430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Consequences of Dehydration</a:t>
            </a: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87BFE2E4-7A19-2696-98A8-BA2D851F9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77"/>
          <a:stretch/>
        </p:blipFill>
        <p:spPr>
          <a:xfrm>
            <a:off x="1183675" y="3130562"/>
            <a:ext cx="5711635" cy="6775438"/>
          </a:xfrm>
          <a:prstGeom prst="rect">
            <a:avLst/>
          </a:prstGeom>
          <a:noFill/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BDF8F57-AAEF-4FFE-BA30-94CE2833A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9"/>
          <a:stretch/>
        </p:blipFill>
        <p:spPr>
          <a:xfrm>
            <a:off x="5145024" y="306010"/>
            <a:ext cx="1418315" cy="795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64FA59-EEF1-DB35-F81F-4FBCE935AA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8" r="19352"/>
          <a:stretch/>
        </p:blipFill>
        <p:spPr>
          <a:xfrm>
            <a:off x="622751" y="6523223"/>
            <a:ext cx="560924" cy="945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FAB479-95E1-2641-2CC2-E1F49F5E89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8" r="19352"/>
          <a:stretch/>
        </p:blipFill>
        <p:spPr>
          <a:xfrm>
            <a:off x="722505" y="5847296"/>
            <a:ext cx="381429" cy="642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B12E84-B67A-2DE9-004D-381C0B8711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8" r="19352"/>
          <a:stretch/>
        </p:blipFill>
        <p:spPr>
          <a:xfrm>
            <a:off x="785019" y="5324415"/>
            <a:ext cx="231743" cy="390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2D9D19-6F52-7C2E-4D34-C8C02582DB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8" r="19352"/>
          <a:stretch/>
        </p:blipFill>
        <p:spPr>
          <a:xfrm>
            <a:off x="815500" y="4952559"/>
            <a:ext cx="160976" cy="2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5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90FCDC-5372-3639-600E-410405FA4A21}"/>
              </a:ext>
            </a:extLst>
          </p:cNvPr>
          <p:cNvSpPr/>
          <p:nvPr/>
        </p:nvSpPr>
        <p:spPr>
          <a:xfrm>
            <a:off x="182880" y="231648"/>
            <a:ext cx="6449568" cy="2824552"/>
          </a:xfrm>
          <a:prstGeom prst="rect">
            <a:avLst/>
          </a:prstGeom>
          <a:solidFill>
            <a:srgbClr val="3864B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3AC71-5B31-ACF7-1C9D-8BCB1C45B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1077239"/>
            <a:ext cx="6063467" cy="19219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 CUPS OF WATER A DAY WILL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6C65D-055F-4BEF-2D62-2DDFDB362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8" t="12185" r="7579"/>
          <a:stretch/>
        </p:blipFill>
        <p:spPr>
          <a:xfrm>
            <a:off x="1570963" y="3795452"/>
            <a:ext cx="4870456" cy="575263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7EC7508-61C9-E1F5-95FA-E448F45C11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9"/>
          <a:stretch/>
        </p:blipFill>
        <p:spPr>
          <a:xfrm>
            <a:off x="5145024" y="306010"/>
            <a:ext cx="1418315" cy="795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5F79A-1348-7FCD-9CB4-382F38E133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8" r="19352"/>
          <a:stretch/>
        </p:blipFill>
        <p:spPr>
          <a:xfrm>
            <a:off x="622751" y="6523223"/>
            <a:ext cx="560924" cy="945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63B82C-B44A-D8E3-6300-A17A46B5F2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8" r="19352"/>
          <a:stretch/>
        </p:blipFill>
        <p:spPr>
          <a:xfrm>
            <a:off x="722505" y="5847296"/>
            <a:ext cx="381429" cy="6427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293B47-354A-FDBF-7188-677B57A22C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8" r="19352"/>
          <a:stretch/>
        </p:blipFill>
        <p:spPr>
          <a:xfrm>
            <a:off x="785019" y="5324415"/>
            <a:ext cx="231743" cy="390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3FC7CA-A95C-868F-50A1-AC563F13AD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8" r="19352"/>
          <a:stretch/>
        </p:blipFill>
        <p:spPr>
          <a:xfrm>
            <a:off x="815500" y="4952559"/>
            <a:ext cx="160976" cy="2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1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A3DD500-08D7-3DFB-3B5B-253004AC5C33}"/>
              </a:ext>
            </a:extLst>
          </p:cNvPr>
          <p:cNvSpPr/>
          <p:nvPr/>
        </p:nvSpPr>
        <p:spPr>
          <a:xfrm>
            <a:off x="182880" y="231648"/>
            <a:ext cx="6449568" cy="2824552"/>
          </a:xfrm>
          <a:prstGeom prst="rect">
            <a:avLst/>
          </a:prstGeom>
          <a:solidFill>
            <a:srgbClr val="3864B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3AC71-5B31-ACF7-1C9D-8BCB1C45B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878" y="710220"/>
            <a:ext cx="6094349" cy="18223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Hydrated are your Patients?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121F9-DA18-2772-F434-B488A8816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9" t="2308" r="62911" b="1965"/>
          <a:stretch/>
        </p:blipFill>
        <p:spPr>
          <a:xfrm>
            <a:off x="1526670" y="3152882"/>
            <a:ext cx="1757210" cy="58961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CA3F56-77E0-7B7B-92B9-F46CE7451177}"/>
              </a:ext>
            </a:extLst>
          </p:cNvPr>
          <p:cNvSpPr txBox="1"/>
          <p:nvPr/>
        </p:nvSpPr>
        <p:spPr>
          <a:xfrm>
            <a:off x="3429000" y="9693506"/>
            <a:ext cx="3429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Good Hydration! - Patient Safety Oxford</a:t>
            </a:r>
            <a:endParaRPr lang="en-GB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CFE22-BB59-669C-38F7-9DDD852A06C9}"/>
              </a:ext>
            </a:extLst>
          </p:cNvPr>
          <p:cNvSpPr/>
          <p:nvPr/>
        </p:nvSpPr>
        <p:spPr>
          <a:xfrm>
            <a:off x="35922" y="9256791"/>
            <a:ext cx="6718446" cy="4751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</a:t>
            </a:r>
            <a:r>
              <a:rPr lang="en-GB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some foods, vitamins and medication can change the colour of urine. Also, be aware if your patient is on a fluid restriction for heart or renal failure.  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6E9B7F7-4372-C507-8728-4BB7967F15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9"/>
          <a:stretch/>
        </p:blipFill>
        <p:spPr>
          <a:xfrm>
            <a:off x="5145024" y="306010"/>
            <a:ext cx="1418315" cy="795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D78B00-BF17-7981-FB69-04A3E51975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08" r="19352"/>
          <a:stretch/>
        </p:blipFill>
        <p:spPr>
          <a:xfrm>
            <a:off x="622751" y="6523223"/>
            <a:ext cx="560924" cy="9452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14D612-3E9A-4AEB-FABB-7E82A7C80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08" r="19352"/>
          <a:stretch/>
        </p:blipFill>
        <p:spPr>
          <a:xfrm>
            <a:off x="722505" y="5847296"/>
            <a:ext cx="381429" cy="6427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EBD043-C290-D302-AA2A-25F32B3A94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08" r="19352"/>
          <a:stretch/>
        </p:blipFill>
        <p:spPr>
          <a:xfrm>
            <a:off x="785019" y="5324415"/>
            <a:ext cx="231743" cy="3905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2388FD-6E61-C8EC-B75D-E80E2E686F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08" r="19352"/>
          <a:stretch/>
        </p:blipFill>
        <p:spPr>
          <a:xfrm>
            <a:off x="815500" y="4952559"/>
            <a:ext cx="160976" cy="2712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A6AB5C-2AD8-3333-2DE5-A9EDA05DC768}"/>
              </a:ext>
            </a:extLst>
          </p:cNvPr>
          <p:cNvSpPr/>
          <p:nvPr/>
        </p:nvSpPr>
        <p:spPr>
          <a:xfrm>
            <a:off x="3139536" y="3130562"/>
            <a:ext cx="3348691" cy="1092890"/>
          </a:xfrm>
          <a:prstGeom prst="rect">
            <a:avLst/>
          </a:prstGeom>
          <a:solidFill>
            <a:srgbClr val="F6F8F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b="1" dirty="0">
                <a:solidFill>
                  <a:schemeClr val="tx2"/>
                </a:solidFill>
              </a:rPr>
              <a:t>If the colour of your patient urine matches 1, 2 or 3, it can be used as an indication that they are hydrated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488E2A-7125-34FD-24FD-7DF68C36AE2C}"/>
              </a:ext>
            </a:extLst>
          </p:cNvPr>
          <p:cNvSpPr/>
          <p:nvPr/>
        </p:nvSpPr>
        <p:spPr>
          <a:xfrm>
            <a:off x="3264246" y="4337927"/>
            <a:ext cx="3099269" cy="475146"/>
          </a:xfrm>
          <a:prstGeom prst="rect">
            <a:avLst/>
          </a:prstGeom>
          <a:solidFill>
            <a:srgbClr val="00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400" b="1" dirty="0">
                <a:solidFill>
                  <a:schemeClr val="tx2"/>
                </a:solidFill>
              </a:rPr>
              <a:t>Healthy urine is 1-2-3!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5907A5-6E01-9A9F-09D1-64FD99EAC7F5}"/>
              </a:ext>
            </a:extLst>
          </p:cNvPr>
          <p:cNvSpPr/>
          <p:nvPr/>
        </p:nvSpPr>
        <p:spPr>
          <a:xfrm>
            <a:off x="3229718" y="5236492"/>
            <a:ext cx="3524650" cy="1298789"/>
          </a:xfrm>
          <a:prstGeom prst="rect">
            <a:avLst/>
          </a:prstGeom>
          <a:solidFill>
            <a:srgbClr val="F6F8F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b="1" dirty="0">
                <a:solidFill>
                  <a:schemeClr val="tx2"/>
                </a:solidFill>
              </a:rPr>
              <a:t>If the colour of your patient urine matches 4, 5 or 6, they need to drink more. Update their care plan to ensure regular drinks are offered and drunk. Allocate a member of staff to assist patient to drink for the next 24/48 hours.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74310-E4BA-90D9-DCA2-234A83D5D8C5}"/>
              </a:ext>
            </a:extLst>
          </p:cNvPr>
          <p:cNvSpPr/>
          <p:nvPr/>
        </p:nvSpPr>
        <p:spPr>
          <a:xfrm>
            <a:off x="3395145" y="6601374"/>
            <a:ext cx="3099269" cy="475146"/>
          </a:xfrm>
          <a:prstGeom prst="rect">
            <a:avLst/>
          </a:prstGeom>
          <a:solidFill>
            <a:srgbClr val="FFC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400" b="1" dirty="0">
                <a:solidFill>
                  <a:schemeClr val="tx2"/>
                </a:solidFill>
              </a:rPr>
              <a:t>4-8 you must hydrate!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3AB2F4-9430-6087-EB12-B51A29CE0A08}"/>
              </a:ext>
            </a:extLst>
          </p:cNvPr>
          <p:cNvSpPr/>
          <p:nvPr/>
        </p:nvSpPr>
        <p:spPr>
          <a:xfrm>
            <a:off x="3244796" y="7273135"/>
            <a:ext cx="3524650" cy="1727098"/>
          </a:xfrm>
          <a:prstGeom prst="rect">
            <a:avLst/>
          </a:prstGeom>
          <a:solidFill>
            <a:srgbClr val="F6F8F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b="1" dirty="0">
                <a:solidFill>
                  <a:schemeClr val="tx2"/>
                </a:solidFill>
              </a:rPr>
              <a:t>If the colour of your patient’s urines matches 7 or 8 – it may be an indication that your patient is dehydrated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2"/>
                </a:solidFill>
              </a:rPr>
              <a:t>Urgent fluids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2"/>
                </a:solidFill>
              </a:rPr>
              <a:t>Update fluid chart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2"/>
                </a:solidFill>
              </a:rPr>
              <a:t>Observe for other signs of deterioration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2"/>
                </a:solidFill>
              </a:rPr>
              <a:t>Contact doctors if necessary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12787A-C99A-BA9C-CA2E-5AADD484DC97}"/>
              </a:ext>
            </a:extLst>
          </p:cNvPr>
          <p:cNvSpPr txBox="1"/>
          <p:nvPr/>
        </p:nvSpPr>
        <p:spPr>
          <a:xfrm>
            <a:off x="405602" y="2354836"/>
            <a:ext cx="6046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b="1" i="0" dirty="0">
                <a:solidFill>
                  <a:srgbClr val="FFFF00"/>
                </a:solidFill>
                <a:effectLst/>
                <a:latin typeface="Avenir W01"/>
              </a:rPr>
              <a:t>Signs of dehydration are visible in your urine. Dark and strong smelling urine is a clear sign that you need to drink more fluids</a:t>
            </a:r>
            <a:endParaRPr lang="en-GB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8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D4F9B3-AF65-C2F3-E7D9-012AF182FC51}"/>
              </a:ext>
            </a:extLst>
          </p:cNvPr>
          <p:cNvSpPr/>
          <p:nvPr/>
        </p:nvSpPr>
        <p:spPr>
          <a:xfrm>
            <a:off x="182880" y="231648"/>
            <a:ext cx="6449568" cy="2824552"/>
          </a:xfrm>
          <a:prstGeom prst="rect">
            <a:avLst/>
          </a:prstGeom>
          <a:solidFill>
            <a:srgbClr val="3864B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3AC71-5B31-ACF7-1C9D-8BCB1C45B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24" y="829553"/>
            <a:ext cx="6506196" cy="24721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does the older person become dehydrated?</a:t>
            </a:r>
            <a:endParaRPr lang="en-US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CA3F56-77E0-7B7B-92B9-F46CE7451177}"/>
              </a:ext>
            </a:extLst>
          </p:cNvPr>
          <p:cNvSpPr txBox="1"/>
          <p:nvPr/>
        </p:nvSpPr>
        <p:spPr>
          <a:xfrm>
            <a:off x="3429000" y="9693506"/>
            <a:ext cx="3429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Good Hydration! - Patient Safety Oxford</a:t>
            </a:r>
            <a:endParaRPr lang="en-GB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B161C-51DF-D6F8-6EF5-C0A4E4782980}"/>
              </a:ext>
            </a:extLst>
          </p:cNvPr>
          <p:cNvSpPr txBox="1"/>
          <p:nvPr/>
        </p:nvSpPr>
        <p:spPr>
          <a:xfrm>
            <a:off x="1584960" y="2903041"/>
            <a:ext cx="5033532" cy="6936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300" b="1" dirty="0">
                <a:solidFill>
                  <a:schemeClr val="tx2"/>
                </a:solidFill>
              </a:rPr>
              <a:t>❖The elderly have a </a:t>
            </a:r>
            <a:r>
              <a:rPr lang="en-GB" sz="2300" b="1" dirty="0">
                <a:solidFill>
                  <a:srgbClr val="C00000"/>
                </a:solidFill>
              </a:rPr>
              <a:t>reduced thirst </a:t>
            </a:r>
            <a:r>
              <a:rPr lang="en-GB" sz="2300" b="1" dirty="0">
                <a:solidFill>
                  <a:schemeClr val="tx2"/>
                </a:solidFill>
              </a:rPr>
              <a:t>so may not know when they are thirsty </a:t>
            </a:r>
          </a:p>
          <a:p>
            <a:pPr algn="just">
              <a:lnSpc>
                <a:spcPct val="150000"/>
              </a:lnSpc>
            </a:pPr>
            <a:r>
              <a:rPr lang="en-GB" sz="2300" b="1" dirty="0">
                <a:solidFill>
                  <a:schemeClr val="tx2"/>
                </a:solidFill>
              </a:rPr>
              <a:t>❖Unable to </a:t>
            </a:r>
            <a:r>
              <a:rPr lang="en-GB" sz="2300" b="1" dirty="0">
                <a:solidFill>
                  <a:srgbClr val="C00000"/>
                </a:solidFill>
              </a:rPr>
              <a:t>communicate </a:t>
            </a:r>
            <a:r>
              <a:rPr lang="en-GB" sz="2300" b="1" dirty="0">
                <a:solidFill>
                  <a:schemeClr val="tx2"/>
                </a:solidFill>
              </a:rPr>
              <a:t>(cannot say when they are thirsty) </a:t>
            </a:r>
          </a:p>
          <a:p>
            <a:pPr algn="just">
              <a:lnSpc>
                <a:spcPct val="150000"/>
              </a:lnSpc>
            </a:pPr>
            <a:r>
              <a:rPr lang="en-GB" sz="2300" b="1" dirty="0">
                <a:solidFill>
                  <a:schemeClr val="tx2"/>
                </a:solidFill>
              </a:rPr>
              <a:t>❖Pre-existing </a:t>
            </a:r>
            <a:r>
              <a:rPr lang="en-GB" sz="2300" b="1" dirty="0">
                <a:solidFill>
                  <a:srgbClr val="C00000"/>
                </a:solidFill>
              </a:rPr>
              <a:t>medical conditions </a:t>
            </a:r>
            <a:r>
              <a:rPr lang="en-GB" sz="2300" b="1" dirty="0">
                <a:solidFill>
                  <a:schemeClr val="tx2"/>
                </a:solidFill>
              </a:rPr>
              <a:t>e.g. diabetes, stroke. </a:t>
            </a:r>
          </a:p>
          <a:p>
            <a:pPr algn="just">
              <a:lnSpc>
                <a:spcPct val="150000"/>
              </a:lnSpc>
            </a:pPr>
            <a:r>
              <a:rPr lang="en-GB" sz="2300" b="1" dirty="0">
                <a:solidFill>
                  <a:schemeClr val="tx2"/>
                </a:solidFill>
              </a:rPr>
              <a:t>❖Dementia </a:t>
            </a:r>
          </a:p>
          <a:p>
            <a:pPr algn="just">
              <a:lnSpc>
                <a:spcPct val="150000"/>
              </a:lnSpc>
            </a:pPr>
            <a:r>
              <a:rPr lang="en-GB" sz="2300" b="1" dirty="0">
                <a:solidFill>
                  <a:schemeClr val="tx2"/>
                </a:solidFill>
              </a:rPr>
              <a:t>❖Cognitive impairment </a:t>
            </a:r>
          </a:p>
          <a:p>
            <a:pPr algn="just">
              <a:lnSpc>
                <a:spcPct val="150000"/>
              </a:lnSpc>
            </a:pPr>
            <a:r>
              <a:rPr lang="en-GB" sz="2300" b="1" dirty="0">
                <a:solidFill>
                  <a:schemeClr val="tx2"/>
                </a:solidFill>
              </a:rPr>
              <a:t>❖Medications e.g. diuretics </a:t>
            </a:r>
          </a:p>
          <a:p>
            <a:pPr algn="just">
              <a:lnSpc>
                <a:spcPct val="150000"/>
              </a:lnSpc>
            </a:pPr>
            <a:r>
              <a:rPr lang="en-GB" sz="2300" b="1" dirty="0">
                <a:solidFill>
                  <a:schemeClr val="tx2"/>
                </a:solidFill>
              </a:rPr>
              <a:t>❖Illness </a:t>
            </a:r>
          </a:p>
          <a:p>
            <a:pPr algn="just">
              <a:lnSpc>
                <a:spcPct val="150000"/>
              </a:lnSpc>
            </a:pPr>
            <a:r>
              <a:rPr lang="en-GB" sz="2300" b="1" dirty="0">
                <a:solidFill>
                  <a:schemeClr val="tx2"/>
                </a:solidFill>
              </a:rPr>
              <a:t>❖</a:t>
            </a:r>
            <a:r>
              <a:rPr lang="en-GB" sz="2300" b="1" dirty="0">
                <a:solidFill>
                  <a:srgbClr val="C00000"/>
                </a:solidFill>
              </a:rPr>
              <a:t>Fear </a:t>
            </a:r>
            <a:r>
              <a:rPr lang="en-GB" sz="2300" b="1" dirty="0">
                <a:solidFill>
                  <a:schemeClr val="tx2"/>
                </a:solidFill>
              </a:rPr>
              <a:t>of incontinence due to drinking </a:t>
            </a:r>
          </a:p>
          <a:p>
            <a:pPr algn="just">
              <a:lnSpc>
                <a:spcPct val="150000"/>
              </a:lnSpc>
            </a:pPr>
            <a:r>
              <a:rPr lang="en-GB" sz="2300" b="1" dirty="0">
                <a:solidFill>
                  <a:schemeClr val="tx2"/>
                </a:solidFill>
              </a:rPr>
              <a:t>❖</a:t>
            </a:r>
            <a:r>
              <a:rPr lang="en-GB" sz="2300" b="1" dirty="0">
                <a:solidFill>
                  <a:srgbClr val="C00000"/>
                </a:solidFill>
              </a:rPr>
              <a:t>Mobility </a:t>
            </a:r>
            <a:r>
              <a:rPr lang="en-GB" sz="2300" b="1" dirty="0">
                <a:solidFill>
                  <a:schemeClr val="tx2"/>
                </a:solidFill>
              </a:rPr>
              <a:t>and dexterity issues </a:t>
            </a:r>
          </a:p>
          <a:p>
            <a:pPr algn="just">
              <a:lnSpc>
                <a:spcPct val="150000"/>
              </a:lnSpc>
            </a:pPr>
            <a:r>
              <a:rPr lang="en-GB" sz="2300" b="1" dirty="0">
                <a:solidFill>
                  <a:schemeClr val="tx2"/>
                </a:solidFill>
              </a:rPr>
              <a:t>❖</a:t>
            </a:r>
            <a:r>
              <a:rPr lang="en-GB" sz="2300" b="1" dirty="0">
                <a:solidFill>
                  <a:srgbClr val="C00000"/>
                </a:solidFill>
              </a:rPr>
              <a:t>Excessive </a:t>
            </a:r>
            <a:r>
              <a:rPr lang="en-GB" sz="2300" b="1" dirty="0">
                <a:solidFill>
                  <a:schemeClr val="tx2"/>
                </a:solidFill>
              </a:rPr>
              <a:t>fluid losses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5AB9649-2B31-D73A-276A-C733088FAD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9"/>
          <a:stretch/>
        </p:blipFill>
        <p:spPr>
          <a:xfrm>
            <a:off x="5145024" y="306010"/>
            <a:ext cx="1418315" cy="7951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3BE5EF-069D-7F5A-8FD5-A871206E22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8" r="19352"/>
          <a:stretch/>
        </p:blipFill>
        <p:spPr>
          <a:xfrm>
            <a:off x="622751" y="6523223"/>
            <a:ext cx="560924" cy="9452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2A97B0-6FEE-9E50-BC6A-20F08B639D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8" r="19352"/>
          <a:stretch/>
        </p:blipFill>
        <p:spPr>
          <a:xfrm>
            <a:off x="722505" y="5847296"/>
            <a:ext cx="381429" cy="6427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DE6817-9A41-CE36-00F8-93C9C1C597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8" r="19352"/>
          <a:stretch/>
        </p:blipFill>
        <p:spPr>
          <a:xfrm>
            <a:off x="785019" y="5324415"/>
            <a:ext cx="231743" cy="3905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DE40F8-FB06-96AA-F339-67B3F20A43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8" r="19352"/>
          <a:stretch/>
        </p:blipFill>
        <p:spPr>
          <a:xfrm>
            <a:off x="815500" y="4952559"/>
            <a:ext cx="160976" cy="2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1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1C5890-FCAC-03CA-44CC-5CB4ED113F33}"/>
              </a:ext>
            </a:extLst>
          </p:cNvPr>
          <p:cNvSpPr/>
          <p:nvPr/>
        </p:nvSpPr>
        <p:spPr>
          <a:xfrm>
            <a:off x="182880" y="231648"/>
            <a:ext cx="6449568" cy="2824552"/>
          </a:xfrm>
          <a:prstGeom prst="rect">
            <a:avLst/>
          </a:prstGeom>
          <a:solidFill>
            <a:srgbClr val="3864B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3AC71-5B31-ACF7-1C9D-8BCB1C45B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869481"/>
            <a:ext cx="6492240" cy="24696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What are the signs and symptoms of dehydration?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771ED2-26BF-200B-644D-286837E11734}"/>
              </a:ext>
            </a:extLst>
          </p:cNvPr>
          <p:cNvSpPr txBox="1"/>
          <p:nvPr/>
        </p:nvSpPr>
        <p:spPr>
          <a:xfrm>
            <a:off x="1141003" y="3071452"/>
            <a:ext cx="5558501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700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pain when urinating (UTIs)</a:t>
            </a:r>
          </a:p>
          <a:p>
            <a:pPr marL="285750" indent="-285750" algn="just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700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dry mouth, lips or eyes</a:t>
            </a:r>
          </a:p>
          <a:p>
            <a:pPr marL="285750" indent="-285750" algn="just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700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thirst</a:t>
            </a:r>
          </a:p>
          <a:p>
            <a:pPr marL="285750" indent="-285750" algn="just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700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dizziness</a:t>
            </a:r>
          </a:p>
          <a:p>
            <a:pPr marL="285750" indent="-285750" algn="just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700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headaches</a:t>
            </a:r>
          </a:p>
          <a:p>
            <a:pPr marL="285750" indent="-285750" algn="just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700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tiredness</a:t>
            </a:r>
          </a:p>
          <a:p>
            <a:pPr marL="285750" indent="-285750" algn="just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700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lack of concentration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1700" b="0" i="0" dirty="0">
              <a:solidFill>
                <a:schemeClr val="tx2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GB" sz="17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If dehydration </a:t>
            </a:r>
            <a:r>
              <a:rPr lang="en-GB" sz="1700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is </a:t>
            </a:r>
            <a:r>
              <a:rPr lang="en-GB" sz="17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left untreated</a:t>
            </a:r>
            <a:r>
              <a:rPr lang="en-GB" sz="1700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it can </a:t>
            </a:r>
            <a:r>
              <a:rPr lang="en-GB" sz="17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become severe</a:t>
            </a:r>
            <a:r>
              <a:rPr lang="en-GB" sz="1700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GB" sz="1700" b="1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Severe dehydration </a:t>
            </a:r>
            <a:r>
              <a:rPr lang="en-GB" sz="17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is a medical emergency and requires immediate medical attention</a:t>
            </a:r>
            <a:r>
              <a:rPr lang="en-GB" sz="1700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just"/>
            <a:endParaRPr lang="en-GB" sz="1700" b="1" i="0" dirty="0">
              <a:solidFill>
                <a:schemeClr val="tx2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GB" sz="17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Symptoms of severe dehydration include:</a:t>
            </a:r>
          </a:p>
          <a:p>
            <a:pPr marL="285750" indent="-285750" algn="just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feeling unusually tired (lethargic) or confused</a:t>
            </a:r>
          </a:p>
          <a:p>
            <a:pPr marL="285750" indent="-285750" algn="just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passing urine for eight hours</a:t>
            </a:r>
          </a:p>
          <a:p>
            <a:pPr marL="285750" indent="-285750" algn="just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weak pulse</a:t>
            </a:r>
          </a:p>
          <a:p>
            <a:pPr marL="285750" indent="-285750" algn="just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rapid pulse</a:t>
            </a:r>
          </a:p>
          <a:p>
            <a:pPr marL="285750" indent="-285750" algn="just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fits (seizures)</a:t>
            </a:r>
          </a:p>
          <a:p>
            <a:pPr marL="285750" indent="-285750" algn="just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low level of conscious</a:t>
            </a:r>
            <a:r>
              <a:rPr lang="en-GB" sz="1700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ness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1700" b="0" i="0" dirty="0">
              <a:solidFill>
                <a:schemeClr val="tx2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GB" sz="17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If severe dehydration </a:t>
            </a:r>
            <a:r>
              <a:rPr lang="en-GB" sz="1700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is </a:t>
            </a:r>
            <a:r>
              <a:rPr lang="en-GB" sz="1700" b="1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not treated immediately </a:t>
            </a:r>
            <a:r>
              <a:rPr lang="en-GB" sz="1700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it can lead to </a:t>
            </a:r>
            <a:r>
              <a:rPr lang="en-GB" sz="17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complications such </a:t>
            </a:r>
            <a:r>
              <a:rPr lang="en-GB" sz="1700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en-GB" sz="1700" b="1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secondary UTI </a:t>
            </a:r>
            <a:r>
              <a:rPr lang="en-GB" sz="1700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symptoms (</a:t>
            </a:r>
            <a:r>
              <a:rPr lang="en-GB" sz="1700" b="0" i="0" dirty="0" err="1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e.g</a:t>
            </a:r>
            <a:r>
              <a:rPr lang="en-GB" sz="1700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E. coli bloodstream infections similar to sepsis) and </a:t>
            </a:r>
            <a:r>
              <a:rPr lang="en-GB" sz="1700" b="1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falls</a:t>
            </a:r>
            <a:r>
              <a:rPr lang="en-GB" sz="1700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due to dizziness. </a:t>
            </a:r>
            <a:r>
              <a:rPr lang="en-GB" sz="1700" b="1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Severe dehydration can be life threatening, particularly for older people</a:t>
            </a:r>
            <a:r>
              <a:rPr lang="en-GB" sz="1700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E8825-AA19-E61D-33E3-576849FF8653}"/>
              </a:ext>
            </a:extLst>
          </p:cNvPr>
          <p:cNvSpPr txBox="1"/>
          <p:nvPr/>
        </p:nvSpPr>
        <p:spPr>
          <a:xfrm>
            <a:off x="3080082" y="9687024"/>
            <a:ext cx="378394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www.nhsinform.scot/campaigns/hydration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8D49A5B-84E0-8891-9E16-327C2B398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9"/>
          <a:stretch/>
        </p:blipFill>
        <p:spPr>
          <a:xfrm>
            <a:off x="5145024" y="306010"/>
            <a:ext cx="1418315" cy="795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3051F9-4667-A527-B96B-7E4CF3765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8" r="19352"/>
          <a:stretch/>
        </p:blipFill>
        <p:spPr>
          <a:xfrm>
            <a:off x="622751" y="6523223"/>
            <a:ext cx="560924" cy="945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164D58-D46A-B22A-3714-06EDAD957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8" r="19352"/>
          <a:stretch/>
        </p:blipFill>
        <p:spPr>
          <a:xfrm>
            <a:off x="722505" y="5847296"/>
            <a:ext cx="381429" cy="6427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79C3F0-B3AE-EC61-9F8C-ED21D438E6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8" r="19352"/>
          <a:stretch/>
        </p:blipFill>
        <p:spPr>
          <a:xfrm>
            <a:off x="785019" y="5324415"/>
            <a:ext cx="231743" cy="3905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7B0E5E-E7FD-4BF8-5363-7C1E8ABB17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8" r="19352"/>
          <a:stretch/>
        </p:blipFill>
        <p:spPr>
          <a:xfrm>
            <a:off x="815500" y="4952559"/>
            <a:ext cx="160976" cy="2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8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BE6BD4-9255-E769-B04C-ABA52F069283}"/>
              </a:ext>
            </a:extLst>
          </p:cNvPr>
          <p:cNvSpPr/>
          <p:nvPr/>
        </p:nvSpPr>
        <p:spPr>
          <a:xfrm>
            <a:off x="182880" y="231648"/>
            <a:ext cx="6449568" cy="2824552"/>
          </a:xfrm>
          <a:prstGeom prst="rect">
            <a:avLst/>
          </a:prstGeom>
          <a:solidFill>
            <a:srgbClr val="3864B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3AC71-5B31-ACF7-1C9D-8BCB1C45B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267" y="892905"/>
            <a:ext cx="6291071" cy="24696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Some of the signs that can indicate a patient may be dehydrated?</a:t>
            </a:r>
            <a:endParaRPr lang="en-GB" sz="4000" b="1" i="0" dirty="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771ED2-26BF-200B-644D-286837E11734}"/>
              </a:ext>
            </a:extLst>
          </p:cNvPr>
          <p:cNvSpPr txBox="1"/>
          <p:nvPr/>
        </p:nvSpPr>
        <p:spPr>
          <a:xfrm>
            <a:off x="1292353" y="3126662"/>
            <a:ext cx="5340096" cy="6505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GB" sz="2000" b="1" dirty="0">
                <a:solidFill>
                  <a:schemeClr val="tx2"/>
                </a:solidFill>
              </a:rPr>
              <a:t>❖ Dry mouth 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GB" sz="2000" b="1" dirty="0">
                <a:solidFill>
                  <a:schemeClr val="tx2"/>
                </a:solidFill>
              </a:rPr>
              <a:t>❖ Headache 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GB" sz="2000" b="1" dirty="0">
                <a:solidFill>
                  <a:schemeClr val="tx2"/>
                </a:solidFill>
              </a:rPr>
              <a:t>❖ Dizziness 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GB" sz="2000" b="1" dirty="0">
                <a:solidFill>
                  <a:schemeClr val="tx2"/>
                </a:solidFill>
              </a:rPr>
              <a:t>❖ Tiredness 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GB" sz="2000" b="1" dirty="0">
                <a:solidFill>
                  <a:schemeClr val="tx2"/>
                </a:solidFill>
              </a:rPr>
              <a:t>❖ Confusion or not wanting to take part in activities 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GB" sz="2000" b="1" dirty="0">
                <a:solidFill>
                  <a:schemeClr val="tx2"/>
                </a:solidFill>
              </a:rPr>
              <a:t>❖ Constipation 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GB" sz="2000" b="1" dirty="0">
                <a:solidFill>
                  <a:schemeClr val="tx2"/>
                </a:solidFill>
              </a:rPr>
              <a:t>❖ UTI (urinary tract infections) 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GB" sz="2000" b="1" dirty="0">
                <a:solidFill>
                  <a:schemeClr val="tx2"/>
                </a:solidFill>
              </a:rPr>
              <a:t>❖ Colour of their urine 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GB" sz="2000" b="1" dirty="0">
                <a:solidFill>
                  <a:schemeClr val="tx2"/>
                </a:solidFill>
              </a:rPr>
              <a:t>❖ Pressure ulcers 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GB" sz="2000" b="1" dirty="0">
                <a:solidFill>
                  <a:schemeClr val="tx2"/>
                </a:solidFill>
              </a:rPr>
              <a:t>❖Falls 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GB" sz="2000" b="1" dirty="0">
                <a:solidFill>
                  <a:schemeClr val="tx2"/>
                </a:solidFill>
              </a:rPr>
              <a:t>❖ Kidney stones 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GB" sz="2000" b="1" dirty="0">
                <a:solidFill>
                  <a:schemeClr val="tx2"/>
                </a:solidFill>
              </a:rPr>
              <a:t>❖ Low blood pressure 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GB" sz="2000" b="1" dirty="0">
                <a:solidFill>
                  <a:schemeClr val="tx2"/>
                </a:solidFill>
              </a:rPr>
              <a:t>❖ Medication toxicity</a:t>
            </a:r>
            <a:endParaRPr lang="en-GB" sz="20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8B8D54-E659-C792-98A0-EA86C11C80CA}"/>
              </a:ext>
            </a:extLst>
          </p:cNvPr>
          <p:cNvSpPr txBox="1"/>
          <p:nvPr/>
        </p:nvSpPr>
        <p:spPr>
          <a:xfrm>
            <a:off x="3429000" y="9693506"/>
            <a:ext cx="3429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Good Hydration! - Patient Safety Oxford</a:t>
            </a:r>
            <a:endParaRPr lang="en-GB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34848A6-15B5-703B-EA16-74E7556D6D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9"/>
          <a:stretch/>
        </p:blipFill>
        <p:spPr>
          <a:xfrm>
            <a:off x="5145024" y="306010"/>
            <a:ext cx="1418315" cy="795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CE0305-82EA-3A3D-C8E8-77F1233FCB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8" r="19352"/>
          <a:stretch/>
        </p:blipFill>
        <p:spPr>
          <a:xfrm>
            <a:off x="622751" y="6523223"/>
            <a:ext cx="560924" cy="945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95ECB8-E701-7D49-FD60-F4CB8763B4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8" r="19352"/>
          <a:stretch/>
        </p:blipFill>
        <p:spPr>
          <a:xfrm>
            <a:off x="722505" y="5847296"/>
            <a:ext cx="381429" cy="6427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CDF384-1C79-D994-8BA3-5849AA0D17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8" r="19352"/>
          <a:stretch/>
        </p:blipFill>
        <p:spPr>
          <a:xfrm>
            <a:off x="785019" y="5324415"/>
            <a:ext cx="231743" cy="3905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AC85FA-A8A1-22C5-2088-86165C8F60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8" r="19352"/>
          <a:stretch/>
        </p:blipFill>
        <p:spPr>
          <a:xfrm>
            <a:off x="815500" y="4952559"/>
            <a:ext cx="160976" cy="2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4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B44C30-25ED-1E95-74A1-1812C4D311C5}"/>
              </a:ext>
            </a:extLst>
          </p:cNvPr>
          <p:cNvSpPr/>
          <p:nvPr/>
        </p:nvSpPr>
        <p:spPr>
          <a:xfrm>
            <a:off x="182880" y="231648"/>
            <a:ext cx="6449568" cy="2824552"/>
          </a:xfrm>
          <a:prstGeom prst="rect">
            <a:avLst/>
          </a:prstGeom>
          <a:solidFill>
            <a:srgbClr val="3864B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3AC71-5B31-ACF7-1C9D-8BCB1C45B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687095"/>
            <a:ext cx="6441419" cy="21283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Good hydration prevents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9214C4-83CB-70CF-EFD9-F65139A47EEB}"/>
              </a:ext>
            </a:extLst>
          </p:cNvPr>
          <p:cNvSpPr txBox="1"/>
          <p:nvPr/>
        </p:nvSpPr>
        <p:spPr>
          <a:xfrm>
            <a:off x="1293430" y="3306596"/>
            <a:ext cx="5355253" cy="588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urinary tract infections (UTIs)</a:t>
            </a:r>
          </a:p>
          <a:p>
            <a:pPr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headaches</a:t>
            </a:r>
          </a:p>
          <a:p>
            <a:pPr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constipation</a:t>
            </a:r>
          </a:p>
          <a:p>
            <a:pPr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dizziness that can lead to falls</a:t>
            </a:r>
          </a:p>
          <a:p>
            <a:pPr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confusion</a:t>
            </a:r>
          </a:p>
          <a:p>
            <a:pPr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kidney stones</a:t>
            </a:r>
          </a:p>
          <a:p>
            <a:pPr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pressure ulcers/skin conditions</a:t>
            </a:r>
          </a:p>
          <a:p>
            <a:pPr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poor health</a:t>
            </a:r>
            <a:endParaRPr lang="en-GB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F6359-C786-FA51-DB04-754C0B027610}"/>
              </a:ext>
            </a:extLst>
          </p:cNvPr>
          <p:cNvSpPr txBox="1"/>
          <p:nvPr/>
        </p:nvSpPr>
        <p:spPr>
          <a:xfrm>
            <a:off x="3080082" y="9674832"/>
            <a:ext cx="378394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www.nhsinform.scot/campaigns/hydration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3B4A07D-759F-0FBB-267C-04459C7E94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9"/>
          <a:stretch/>
        </p:blipFill>
        <p:spPr>
          <a:xfrm>
            <a:off x="5145024" y="306010"/>
            <a:ext cx="1418315" cy="795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EF0B87-6D27-776D-9A23-AF5A3AF04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8" r="19352"/>
          <a:stretch/>
        </p:blipFill>
        <p:spPr>
          <a:xfrm>
            <a:off x="622751" y="6523223"/>
            <a:ext cx="560924" cy="945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E2E8EC-C7E4-9746-D689-AA66E70C0F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8" r="19352"/>
          <a:stretch/>
        </p:blipFill>
        <p:spPr>
          <a:xfrm>
            <a:off x="722505" y="5847296"/>
            <a:ext cx="381429" cy="6427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BEE908-81E5-531F-4DC7-78807483AE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8" r="19352"/>
          <a:stretch/>
        </p:blipFill>
        <p:spPr>
          <a:xfrm>
            <a:off x="785019" y="5324415"/>
            <a:ext cx="231743" cy="3905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5F382E-FA1F-E486-8C7D-30947784F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8" r="19352"/>
          <a:stretch/>
        </p:blipFill>
        <p:spPr>
          <a:xfrm>
            <a:off x="815500" y="4952559"/>
            <a:ext cx="160976" cy="2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9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A38AF8-DDAF-565E-9FCE-C85C8FC8CE18}"/>
              </a:ext>
            </a:extLst>
          </p:cNvPr>
          <p:cNvSpPr/>
          <p:nvPr/>
        </p:nvSpPr>
        <p:spPr>
          <a:xfrm>
            <a:off x="182880" y="231648"/>
            <a:ext cx="6449568" cy="2824552"/>
          </a:xfrm>
          <a:prstGeom prst="rect">
            <a:avLst/>
          </a:prstGeom>
          <a:solidFill>
            <a:srgbClr val="3864B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3AC71-5B31-ACF7-1C9D-8BCB1C45B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70" y="711479"/>
            <a:ext cx="6518677" cy="23365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Who is at risk of dehydration?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35B82-0493-B65F-57A3-49FB7F4C527A}"/>
              </a:ext>
            </a:extLst>
          </p:cNvPr>
          <p:cNvSpPr txBox="1"/>
          <p:nvPr/>
        </p:nvSpPr>
        <p:spPr>
          <a:xfrm>
            <a:off x="1264080" y="3077325"/>
            <a:ext cx="5410012" cy="6273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Anyone can become dehydrated, but some groups are particularly at risk. These include: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babies and infants </a:t>
            </a:r>
            <a:r>
              <a:rPr lang="en-GB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– they have a low body weight and are sensitive to even small amounts of fluid loss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older people </a:t>
            </a:r>
            <a:r>
              <a:rPr lang="en-GB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– they may be less aware that they are becoming dehydrated and need to keep drinking fluids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people with a long-term health condition </a:t>
            </a:r>
            <a:r>
              <a:rPr lang="en-GB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– such as diabetes or alcoholism</a:t>
            </a:r>
            <a:endParaRPr lang="en-GB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athletes </a:t>
            </a:r>
            <a:r>
              <a:rPr lang="en-GB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– they can lose a large amount of body fluid through sweat when exercising for long periods</a:t>
            </a:r>
          </a:p>
          <a:p>
            <a:pPr algn="just">
              <a:lnSpc>
                <a:spcPct val="150000"/>
              </a:lnSpc>
            </a:pPr>
            <a:r>
              <a:rPr lang="en-GB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Good hydration is important for all age groups and is something for everyone to consider.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7A361-45C3-7A66-D4C1-3BA6C1BD3CA4}"/>
              </a:ext>
            </a:extLst>
          </p:cNvPr>
          <p:cNvSpPr txBox="1"/>
          <p:nvPr/>
        </p:nvSpPr>
        <p:spPr>
          <a:xfrm>
            <a:off x="3080082" y="9687024"/>
            <a:ext cx="378394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www.nhsinform.scot/campaigns/hydration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6AC61FB-F264-7E2C-7DD5-810700B005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9"/>
          <a:stretch/>
        </p:blipFill>
        <p:spPr>
          <a:xfrm>
            <a:off x="5145024" y="306010"/>
            <a:ext cx="1418315" cy="795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C5A380-2847-4B99-1EE4-2C383246FC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8" r="19352"/>
          <a:stretch/>
        </p:blipFill>
        <p:spPr>
          <a:xfrm>
            <a:off x="622751" y="6523223"/>
            <a:ext cx="560924" cy="945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5393EE-4DF2-3BB9-E8E7-074C3891CE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8" r="19352"/>
          <a:stretch/>
        </p:blipFill>
        <p:spPr>
          <a:xfrm>
            <a:off x="722505" y="5847296"/>
            <a:ext cx="381429" cy="6427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10C38C-9817-915A-B658-50B844D99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8" r="19352"/>
          <a:stretch/>
        </p:blipFill>
        <p:spPr>
          <a:xfrm>
            <a:off x="785019" y="5324415"/>
            <a:ext cx="231743" cy="3905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A40E80-7219-D43D-252F-B9B8638197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8" r="19352"/>
          <a:stretch/>
        </p:blipFill>
        <p:spPr>
          <a:xfrm>
            <a:off x="815500" y="4952559"/>
            <a:ext cx="160976" cy="2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6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737042-EBCF-5214-B5CD-77E235256613}"/>
              </a:ext>
            </a:extLst>
          </p:cNvPr>
          <p:cNvSpPr/>
          <p:nvPr/>
        </p:nvSpPr>
        <p:spPr>
          <a:xfrm>
            <a:off x="182880" y="134112"/>
            <a:ext cx="6449568" cy="2824552"/>
          </a:xfrm>
          <a:prstGeom prst="rect">
            <a:avLst/>
          </a:prstGeom>
          <a:solidFill>
            <a:srgbClr val="3864B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3AC71-5B31-ACF7-1C9D-8BCB1C45B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52" y="638327"/>
            <a:ext cx="6398948" cy="22877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How can you stay hydrated?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7FEF5-9120-EF12-0B18-FD457E8B99FB}"/>
              </a:ext>
            </a:extLst>
          </p:cNvPr>
          <p:cNvSpPr txBox="1"/>
          <p:nvPr/>
        </p:nvSpPr>
        <p:spPr>
          <a:xfrm>
            <a:off x="3080082" y="9687024"/>
            <a:ext cx="378394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www.nhsinform.scot/campaigns/hydration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3DEF814-A23B-350F-8F24-3B2DDAFE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9"/>
          <a:stretch/>
        </p:blipFill>
        <p:spPr>
          <a:xfrm>
            <a:off x="5145024" y="306010"/>
            <a:ext cx="1418315" cy="795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133C3A-E210-2CB5-7E98-9BD0B3F4AD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8" r="19352"/>
          <a:stretch/>
        </p:blipFill>
        <p:spPr>
          <a:xfrm>
            <a:off x="622751" y="6523223"/>
            <a:ext cx="560924" cy="945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8FD7A5-92F7-3A05-C8DD-6DC1158FAA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8" r="19352"/>
          <a:stretch/>
        </p:blipFill>
        <p:spPr>
          <a:xfrm>
            <a:off x="722505" y="5847296"/>
            <a:ext cx="381429" cy="6427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59D9F4-0B03-C8B9-908E-6DBAE7E64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8" r="19352"/>
          <a:stretch/>
        </p:blipFill>
        <p:spPr>
          <a:xfrm>
            <a:off x="785019" y="5324415"/>
            <a:ext cx="231743" cy="3905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B1DFE0-BBD1-39CC-2D23-B4085DF2F9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8" r="19352"/>
          <a:stretch/>
        </p:blipFill>
        <p:spPr>
          <a:xfrm>
            <a:off x="815500" y="4952559"/>
            <a:ext cx="160976" cy="27127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9539CB-9F28-9901-A8CB-7C85B2D4E17E}"/>
              </a:ext>
            </a:extLst>
          </p:cNvPr>
          <p:cNvSpPr/>
          <p:nvPr/>
        </p:nvSpPr>
        <p:spPr>
          <a:xfrm>
            <a:off x="60764" y="3094905"/>
            <a:ext cx="3596836" cy="1747926"/>
          </a:xfrm>
          <a:prstGeom prst="roundRect">
            <a:avLst>
              <a:gd name="adj" fmla="val 14636"/>
            </a:avLst>
          </a:prstGeom>
          <a:noFill/>
          <a:ln w="19050">
            <a:solidFill>
              <a:schemeClr val="accent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You should </a:t>
            </a:r>
            <a:r>
              <a:rPr lang="en-GB" sz="1600" b="1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drink plenty of fluids </a:t>
            </a:r>
            <a:r>
              <a:rPr lang="en-GB" sz="16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such as water, diluted squash and fruit juice, tea and coffee </a:t>
            </a:r>
            <a:r>
              <a:rPr lang="en-GB" sz="160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(decaf)</a:t>
            </a:r>
            <a:r>
              <a:rPr lang="en-GB" sz="16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to stay hydrated. The key is to drink regularly throughout the day (at least 6-8 mugs).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909A0B-D90F-D70E-4756-4828625BA474}"/>
              </a:ext>
            </a:extLst>
          </p:cNvPr>
          <p:cNvSpPr/>
          <p:nvPr/>
        </p:nvSpPr>
        <p:spPr>
          <a:xfrm>
            <a:off x="3877056" y="3111693"/>
            <a:ext cx="2858720" cy="1747926"/>
          </a:xfrm>
          <a:prstGeom prst="roundRect">
            <a:avLst>
              <a:gd name="adj" fmla="val 14636"/>
            </a:avLst>
          </a:prstGeom>
          <a:noFill/>
          <a:ln w="19050">
            <a:solidFill>
              <a:schemeClr val="accent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If you're active, </a:t>
            </a:r>
            <a:r>
              <a:rPr lang="en-GB" sz="16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 if the weather is particularly hot, there's a greater risk that you will become dehydrated. To stay hydrated, you should increase your fluid intake.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42D388-CAE7-21EE-B6D8-F809A3C88171}"/>
              </a:ext>
            </a:extLst>
          </p:cNvPr>
          <p:cNvSpPr/>
          <p:nvPr/>
        </p:nvSpPr>
        <p:spPr>
          <a:xfrm>
            <a:off x="1328677" y="5141472"/>
            <a:ext cx="4756495" cy="1527624"/>
          </a:xfrm>
          <a:prstGeom prst="roundRect">
            <a:avLst>
              <a:gd name="adj" fmla="val 14636"/>
            </a:avLst>
          </a:prstGeom>
          <a:noFill/>
          <a:ln w="19050">
            <a:solidFill>
              <a:schemeClr val="accent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If you, your child or someone you are caring for is ill, particularly with a </a:t>
            </a:r>
            <a:r>
              <a:rPr lang="en-GB" sz="1600" b="1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fever, vomiting or diarrhoea</a:t>
            </a:r>
            <a:r>
              <a:rPr lang="en-GB" sz="16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there's a high risk of becoming dehydrated, so it's important to start replacing fluid as soon as possible.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D3DFA78-FBAE-8736-4C58-AEA925C85BD1}"/>
              </a:ext>
            </a:extLst>
          </p:cNvPr>
          <p:cNvSpPr/>
          <p:nvPr/>
        </p:nvSpPr>
        <p:spPr>
          <a:xfrm>
            <a:off x="3975755" y="6950949"/>
            <a:ext cx="2754955" cy="1570317"/>
          </a:xfrm>
          <a:prstGeom prst="roundRect">
            <a:avLst>
              <a:gd name="adj" fmla="val 14636"/>
            </a:avLst>
          </a:prstGeom>
          <a:noFill/>
          <a:ln w="19050">
            <a:solidFill>
              <a:schemeClr val="accent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If you are finding it difficult to keep water down because </a:t>
            </a:r>
            <a:r>
              <a:rPr lang="en-GB" sz="1600" b="1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you're vomiting, </a:t>
            </a:r>
            <a:r>
              <a:rPr lang="en-GB" sz="16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try drinking small amounts at a time to stay hydrated.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FF0D942-D70A-FC20-C9A6-D9B0777E571E}"/>
              </a:ext>
            </a:extLst>
          </p:cNvPr>
          <p:cNvSpPr/>
          <p:nvPr/>
        </p:nvSpPr>
        <p:spPr>
          <a:xfrm>
            <a:off x="3429001" y="8776174"/>
            <a:ext cx="3250382" cy="894358"/>
          </a:xfrm>
          <a:prstGeom prst="roundRect">
            <a:avLst>
              <a:gd name="adj" fmla="val 14636"/>
            </a:avLst>
          </a:prstGeom>
          <a:noFill/>
          <a:ln w="19050">
            <a:solidFill>
              <a:schemeClr val="accent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Remember you can always use the urine colour chart to monitor your hydration levels.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896692C-9B88-4C30-FB9C-AC5593766C0A}"/>
              </a:ext>
            </a:extLst>
          </p:cNvPr>
          <p:cNvSpPr/>
          <p:nvPr/>
        </p:nvSpPr>
        <p:spPr>
          <a:xfrm>
            <a:off x="129850" y="7495837"/>
            <a:ext cx="3021792" cy="2276051"/>
          </a:xfrm>
          <a:prstGeom prst="roundRect">
            <a:avLst>
              <a:gd name="adj" fmla="val 14636"/>
            </a:avLst>
          </a:prstGeom>
          <a:noFill/>
          <a:ln w="19050">
            <a:solidFill>
              <a:schemeClr val="accent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If you work in a care setting, plan visits around </a:t>
            </a:r>
            <a:r>
              <a:rPr lang="en-GB" sz="1600" b="1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meal times </a:t>
            </a:r>
            <a:r>
              <a:rPr lang="en-GB" sz="16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to get a sense of what the person is drinking. Ensure the person has </a:t>
            </a:r>
            <a:r>
              <a:rPr lang="en-GB" sz="1600" b="1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access to water or fluids </a:t>
            </a:r>
            <a:r>
              <a:rPr lang="en-GB" sz="16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and advise them of the recommended daily intake.</a:t>
            </a:r>
          </a:p>
        </p:txBody>
      </p:sp>
    </p:spTree>
    <p:extLst>
      <p:ext uri="{BB962C8B-B14F-4D97-AF65-F5344CB8AC3E}">
        <p14:creationId xmlns:p14="http://schemas.microsoft.com/office/powerpoint/2010/main" val="1730232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477805-AEF7-2C7D-87F6-4C05F868AAC8}"/>
              </a:ext>
            </a:extLst>
          </p:cNvPr>
          <p:cNvSpPr/>
          <p:nvPr/>
        </p:nvSpPr>
        <p:spPr>
          <a:xfrm>
            <a:off x="182880" y="231648"/>
            <a:ext cx="6449568" cy="2824552"/>
          </a:xfrm>
          <a:prstGeom prst="rect">
            <a:avLst/>
          </a:prstGeom>
          <a:solidFill>
            <a:srgbClr val="3864B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3AC71-5B31-ACF7-1C9D-8BCB1C45B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048" y="1193222"/>
            <a:ext cx="6124799" cy="16220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Urinary Tract Infections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541CE-CD53-BE53-F521-F58BEE28A46F}"/>
              </a:ext>
            </a:extLst>
          </p:cNvPr>
          <p:cNvSpPr txBox="1"/>
          <p:nvPr/>
        </p:nvSpPr>
        <p:spPr>
          <a:xfrm>
            <a:off x="3429000" y="9633988"/>
            <a:ext cx="3429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Good Hydration! - Patient Safety Oxford</a:t>
            </a:r>
            <a:endParaRPr lang="en-GB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1EB02FE-DC5A-505F-5BF5-F388E823A3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9"/>
          <a:stretch/>
        </p:blipFill>
        <p:spPr>
          <a:xfrm>
            <a:off x="5145024" y="306010"/>
            <a:ext cx="1418315" cy="7951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BD542E-FB19-469F-9FB6-2C1BB1B5B955}"/>
              </a:ext>
            </a:extLst>
          </p:cNvPr>
          <p:cNvSpPr/>
          <p:nvPr/>
        </p:nvSpPr>
        <p:spPr>
          <a:xfrm>
            <a:off x="907849" y="3469134"/>
            <a:ext cx="4999629" cy="548640"/>
          </a:xfrm>
          <a:prstGeom prst="rect">
            <a:avLst/>
          </a:prstGeom>
          <a:noFill/>
          <a:ln cap="rnd" cmpd="dbl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</a:rPr>
              <a:t>How do I know if someone has a UTI?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7F8F22-C418-9172-E4FC-BD9379795E4E}"/>
              </a:ext>
            </a:extLst>
          </p:cNvPr>
          <p:cNvSpPr/>
          <p:nvPr/>
        </p:nvSpPr>
        <p:spPr>
          <a:xfrm>
            <a:off x="182880" y="4474464"/>
            <a:ext cx="6449568" cy="5125526"/>
          </a:xfrm>
          <a:prstGeom prst="rect">
            <a:avLst/>
          </a:prstGeom>
          <a:solidFill>
            <a:srgbClr val="F6F8FC">
              <a:alpha val="20000"/>
            </a:srgbClr>
          </a:solidFill>
          <a:ln cap="rnd" cmpd="dbl">
            <a:solidFill>
              <a:srgbClr val="0070C0">
                <a:alpha val="28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</a:rPr>
              <a:t>Any two new symptoms of following: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</a:rPr>
              <a:t>New onset or worsening of pre-existing confusion/agitation/drowsy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</a:rPr>
              <a:t>Shaking/chills/high temperature &gt;38.0 or &lt;36.0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</a:rPr>
              <a:t>Dysuria – difficulty or pain passing urine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</a:rPr>
              <a:t>Urgency – needing to go to the toilet quickly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</a:rPr>
              <a:t>Frequency – needing to urinate more often than normal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</a:rPr>
              <a:t>Urinary incontinency – unintentional loss of urine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</a:rPr>
              <a:t>Pain in the side of the body or above the groin area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</a:rPr>
              <a:t>Blood in the urine  </a:t>
            </a:r>
            <a:endParaRPr lang="en-GB" b="1" dirty="0">
              <a:solidFill>
                <a:schemeClr val="tx2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2017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1058</Words>
  <Application>Microsoft Office PowerPoint</Application>
  <PresentationFormat>A4 Paper (210x297 mm)</PresentationFormat>
  <Paragraphs>130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W01</vt:lpstr>
      <vt:lpstr>Calibri</vt:lpstr>
      <vt:lpstr>Calibri Light</vt:lpstr>
      <vt:lpstr>Segoe UI</vt:lpstr>
      <vt:lpstr>Office Theme</vt:lpstr>
      <vt:lpstr>How Hydrated are you?</vt:lpstr>
      <vt:lpstr>How Hydrated are your Patients?</vt:lpstr>
      <vt:lpstr>Why does the older person become dehydrated?</vt:lpstr>
      <vt:lpstr>What are the signs and symptoms of dehydration?</vt:lpstr>
      <vt:lpstr>Some of the signs that can indicate a patient may be dehydrated?</vt:lpstr>
      <vt:lpstr>Good hydration prevents</vt:lpstr>
      <vt:lpstr>Who is at risk of dehydration?</vt:lpstr>
      <vt:lpstr>How can you stay hydrated?</vt:lpstr>
      <vt:lpstr>Urinary Tract Infections</vt:lpstr>
      <vt:lpstr>Consequences of Dehydration</vt:lpstr>
      <vt:lpstr>8 CUPS OF WATER A DAY WILL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Hydrated are you?</dc:title>
  <dc:creator>Ferreira Etelvina (RNU) Oxford Health</dc:creator>
  <cp:lastModifiedBy>Sebastian Shinoj (RNU) Oxford Health</cp:lastModifiedBy>
  <cp:revision>5</cp:revision>
  <dcterms:created xsi:type="dcterms:W3CDTF">2023-02-20T11:54:36Z</dcterms:created>
  <dcterms:modified xsi:type="dcterms:W3CDTF">2023-03-05T07:29:44Z</dcterms:modified>
</cp:coreProperties>
</file>