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9" r:id="rId6"/>
    <p:sldId id="257" r:id="rId7"/>
    <p:sldId id="25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D6719D-DEED-43FF-A9CE-1231E0B195C6}" v="1" dt="2025-09-03T13:07:36.1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0137-5E3C-4D25-9C97-64C9C797121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5BA4-34CD-487B-9ECB-A60B2EC70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63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0137-5E3C-4D25-9C97-64C9C797121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5BA4-34CD-487B-9ECB-A60B2EC70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04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0137-5E3C-4D25-9C97-64C9C797121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5BA4-34CD-487B-9ECB-A60B2EC70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532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0137-5E3C-4D25-9C97-64C9C797121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5BA4-34CD-487B-9ECB-A60B2EC70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675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0137-5E3C-4D25-9C97-64C9C797121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5BA4-34CD-487B-9ECB-A60B2EC70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734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0137-5E3C-4D25-9C97-64C9C797121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5BA4-34CD-487B-9ECB-A60B2EC70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468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0137-5E3C-4D25-9C97-64C9C797121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5BA4-34CD-487B-9ECB-A60B2EC70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463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0137-5E3C-4D25-9C97-64C9C797121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5BA4-34CD-487B-9ECB-A60B2EC70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32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0137-5E3C-4D25-9C97-64C9C797121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5BA4-34CD-487B-9ECB-A60B2EC70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457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0137-5E3C-4D25-9C97-64C9C797121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5BA4-34CD-487B-9ECB-A60B2EC70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940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0137-5E3C-4D25-9C97-64C9C797121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55BA4-34CD-487B-9ECB-A60B2EC70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94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E0137-5E3C-4D25-9C97-64C9C797121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55BA4-34CD-487B-9ECB-A60B2EC70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567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AE79E49-FE14-7186-29A7-E362FF58C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909" y="2041843"/>
            <a:ext cx="1633322" cy="16333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9F86D7-2AF7-FD56-130F-83405097F1C6}"/>
              </a:ext>
            </a:extLst>
          </p:cNvPr>
          <p:cNvSpPr txBox="1"/>
          <p:nvPr/>
        </p:nvSpPr>
        <p:spPr>
          <a:xfrm>
            <a:off x="2338494" y="518410"/>
            <a:ext cx="6822830" cy="3472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Annual Members Meeting and Annual General Meeting</a:t>
            </a:r>
          </a:p>
          <a:p>
            <a:pPr algn="ctr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  <a:p>
            <a:pPr algn="ctr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01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D82CBB-9C78-7E40-F55A-A224BF4E9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744" y="4502384"/>
            <a:ext cx="1059500" cy="1059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EDE957-7078-4EDA-62BB-9DD24A05F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224" y="2311047"/>
            <a:ext cx="1270353" cy="12703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CF5E52-D598-4EE4-B472-D9007FB1BD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2" y="520462"/>
            <a:ext cx="1523999" cy="1523999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54678D57-75E7-15B2-3C29-2723581D1D2E}"/>
              </a:ext>
            </a:extLst>
          </p:cNvPr>
          <p:cNvSpPr/>
          <p:nvPr/>
        </p:nvSpPr>
        <p:spPr>
          <a:xfrm>
            <a:off x="1295400" y="4843882"/>
            <a:ext cx="550985" cy="325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E8B6416-E2E4-3AA5-ABFF-BED2D5551F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1325" y="546100"/>
            <a:ext cx="2413000" cy="1508125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FEE08E-CF23-F410-BA28-DDCC2C6952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5745" y="2312192"/>
            <a:ext cx="1135948" cy="11359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B2C2BA-229F-8C7C-1794-0D5394DA35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306" y="4518790"/>
            <a:ext cx="1043094" cy="10430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2F094B4-1F57-629F-FB8B-346532E87026}"/>
              </a:ext>
            </a:extLst>
          </p:cNvPr>
          <p:cNvSpPr txBox="1"/>
          <p:nvPr/>
        </p:nvSpPr>
        <p:spPr>
          <a:xfrm>
            <a:off x="3730568" y="4900632"/>
            <a:ext cx="52902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You are welcome to arrive from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There will be some information stands to look at.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meeting will be 6pm-8pm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12BB194-8354-1DD7-0107-2F54084CD2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3806" y="4484993"/>
            <a:ext cx="773908" cy="773908"/>
          </a:xfrm>
          <a:prstGeom prst="rect">
            <a:avLst/>
          </a:prstGeom>
        </p:spPr>
      </p:pic>
      <p:sp>
        <p:nvSpPr>
          <p:cNvPr id="20" name="AutoShape 2" descr="Image result for Gateway centre Aylesbury">
            <a:extLst>
              <a:ext uri="{FF2B5EF4-FFF2-40B4-BE49-F238E27FC236}">
                <a16:creationId xmlns:a16="http://schemas.microsoft.com/office/drawing/2014/main" id="{B3625A92-4CB2-4353-6CDD-2545B58332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C51D68-29F9-E16F-B6B3-11A8F30E2BDA}"/>
              </a:ext>
            </a:extLst>
          </p:cNvPr>
          <p:cNvSpPr txBox="1"/>
          <p:nvPr/>
        </p:nvSpPr>
        <p:spPr>
          <a:xfrm>
            <a:off x="3142308" y="3248907"/>
            <a:ext cx="55457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 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Voco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- Oxford Spires hotel,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Abingdon Road, Oxford, OX1 4PS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8F82D0-5BCC-EBD3-8FA1-5EE3E3456D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94962" y="2736515"/>
            <a:ext cx="2936814" cy="165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986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C1F93E73-FE9F-959C-4262-D53FF330E1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242827"/>
              </p:ext>
            </p:extLst>
          </p:nvPr>
        </p:nvGraphicFramePr>
        <p:xfrm>
          <a:off x="1495172" y="687558"/>
          <a:ext cx="8932984" cy="50785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77660">
                  <a:extLst>
                    <a:ext uri="{9D8B030D-6E8A-4147-A177-3AD203B41FA5}">
                      <a16:colId xmlns:a16="http://schemas.microsoft.com/office/drawing/2014/main" val="3698025118"/>
                    </a:ext>
                  </a:extLst>
                </a:gridCol>
                <a:gridCol w="3722077">
                  <a:extLst>
                    <a:ext uri="{9D8B030D-6E8A-4147-A177-3AD203B41FA5}">
                      <a16:colId xmlns:a16="http://schemas.microsoft.com/office/drawing/2014/main" val="2227725317"/>
                    </a:ext>
                  </a:extLst>
                </a:gridCol>
                <a:gridCol w="2233247">
                  <a:extLst>
                    <a:ext uri="{9D8B030D-6E8A-4147-A177-3AD203B41FA5}">
                      <a16:colId xmlns:a16="http://schemas.microsoft.com/office/drawing/2014/main" val="2603167301"/>
                    </a:ext>
                  </a:extLst>
                </a:gridCol>
              </a:tblGrid>
              <a:tr h="1151423"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Introduction and welcome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Andrea Young, Chair </a:t>
                      </a: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1637826031"/>
                  </a:ext>
                </a:extLst>
              </a:tr>
              <a:tr h="1383151"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Chief Executive’s summary and look ahead 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 Michael Holland, Chief Executive</a:t>
                      </a:r>
                    </a:p>
                    <a:p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3808007191"/>
                  </a:ext>
                </a:extLst>
              </a:tr>
              <a:tr h="1166186"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Focus on Trust teams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Urgent mental health care in Oxfordshire</a:t>
                      </a:r>
                      <a:endParaRPr lang="en-GB" sz="1800" b="0" i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GB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US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GB" sz="1600" b="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eam</a:t>
                      </a:r>
                      <a:r>
                        <a:rPr lang="en-GB" sz="16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leads</a:t>
                      </a: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4198125436"/>
                  </a:ext>
                </a:extLst>
              </a:tr>
              <a:tr h="1151423"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Delivering care at home and avoiding hospital admissions</a:t>
                      </a:r>
                      <a:endParaRPr lang="en-GB" sz="1800" b="0" i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GB" sz="1600" b="0" i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eam</a:t>
                      </a:r>
                      <a:r>
                        <a:rPr lang="en-GB" sz="16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leads</a:t>
                      </a: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2480639224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D49B709C-3B22-0077-8954-C446F2270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001" y="718546"/>
            <a:ext cx="1086197" cy="10861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95961B-E300-C50B-F46F-A8F1E7E1C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940" y="1112749"/>
            <a:ext cx="640079" cy="64007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2A6EE69-1F4D-EEF8-7714-7B8FDB1A98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7608" y="3690618"/>
            <a:ext cx="646613" cy="6466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F314706-ADFA-C7B1-3CB7-B036C3F8B4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7176" y="2443117"/>
            <a:ext cx="691605" cy="6916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EDBFA0-F5F1-279E-A23D-0E210EEAD2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4205" y="4664067"/>
            <a:ext cx="926890" cy="9268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6CD775-BE02-4124-63BC-DF4DB93077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2994" y="5021344"/>
            <a:ext cx="381859" cy="38185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7747F70-FE84-0875-6AEC-CB90C007C6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0174" y="974376"/>
            <a:ext cx="778452" cy="7784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CF94F8-F5C4-4C5F-ECE1-F152EBC67C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0174" y="2399693"/>
            <a:ext cx="778452" cy="7784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B9C732-93BD-47E5-88F4-A19C32683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33311" y="1961845"/>
            <a:ext cx="1107909" cy="11079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075203-96A4-507C-72D4-DE60BA350B8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08150" y="3157908"/>
            <a:ext cx="1524000" cy="1524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902EEBF-795D-C113-8DAB-12658353B78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35040" y="4637989"/>
            <a:ext cx="996887" cy="99688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E9CB70E-0BB9-EADF-3CBA-117E3795B95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02861" y="5253016"/>
            <a:ext cx="381860" cy="38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58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16">
            <a:extLst>
              <a:ext uri="{FF2B5EF4-FFF2-40B4-BE49-F238E27FC236}">
                <a16:creationId xmlns:a16="http://schemas.microsoft.com/office/drawing/2014/main" id="{A4841643-5F2E-FFC1-B538-F0CB5E6525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989575"/>
              </p:ext>
            </p:extLst>
          </p:nvPr>
        </p:nvGraphicFramePr>
        <p:xfrm>
          <a:off x="1312984" y="988228"/>
          <a:ext cx="9566031" cy="52415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50829">
                  <a:extLst>
                    <a:ext uri="{9D8B030D-6E8A-4147-A177-3AD203B41FA5}">
                      <a16:colId xmlns:a16="http://schemas.microsoft.com/office/drawing/2014/main" val="3698025118"/>
                    </a:ext>
                  </a:extLst>
                </a:gridCol>
                <a:gridCol w="3633549">
                  <a:extLst>
                    <a:ext uri="{9D8B030D-6E8A-4147-A177-3AD203B41FA5}">
                      <a16:colId xmlns:a16="http://schemas.microsoft.com/office/drawing/2014/main" val="2227725317"/>
                    </a:ext>
                  </a:extLst>
                </a:gridCol>
                <a:gridCol w="2681653">
                  <a:extLst>
                    <a:ext uri="{9D8B030D-6E8A-4147-A177-3AD203B41FA5}">
                      <a16:colId xmlns:a16="http://schemas.microsoft.com/office/drawing/2014/main" val="2603167301"/>
                    </a:ext>
                  </a:extLst>
                </a:gridCol>
              </a:tblGrid>
              <a:tr h="1318757"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Questions about the presentations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6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6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6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1637826031"/>
                  </a:ext>
                </a:extLst>
              </a:tr>
              <a:tr h="1749626"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 Accounts and Annual Report for the Trust</a:t>
                      </a:r>
                    </a:p>
                    <a:p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Chief Finance Officer, Heather Smith</a:t>
                      </a:r>
                    </a:p>
                    <a:p>
                      <a:endParaRPr lang="en-GB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3595483065"/>
                  </a:ext>
                </a:extLst>
              </a:tr>
              <a:tr h="2173122"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Lead governor update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Lead Governor, Vicki Power</a:t>
                      </a:r>
                    </a:p>
                    <a:p>
                      <a:endParaRPr lang="en-GB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3808007191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E75784F5-CBAA-DDCA-933C-B7C774222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706" y="965597"/>
            <a:ext cx="1469066" cy="14690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83A3E52-0523-866C-2397-A154C9482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858" y="2434663"/>
            <a:ext cx="1312577" cy="1312577"/>
          </a:xfrm>
          <a:prstGeom prst="rect">
            <a:avLst/>
          </a:prstGeom>
        </p:spPr>
      </p:pic>
      <p:sp>
        <p:nvSpPr>
          <p:cNvPr id="5" name="Plus Sign 4">
            <a:extLst>
              <a:ext uri="{FF2B5EF4-FFF2-40B4-BE49-F238E27FC236}">
                <a16:creationId xmlns:a16="http://schemas.microsoft.com/office/drawing/2014/main" id="{31BA4983-A570-5F82-06EE-D3F6F943C7F0}"/>
              </a:ext>
            </a:extLst>
          </p:cNvPr>
          <p:cNvSpPr/>
          <p:nvPr/>
        </p:nvSpPr>
        <p:spPr>
          <a:xfrm>
            <a:off x="2751989" y="2736631"/>
            <a:ext cx="600057" cy="601561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3AA0E5-2ECB-DCC3-F7AF-E2EE85D941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1456" y="2302878"/>
            <a:ext cx="1469066" cy="14690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7CCDF2-21AF-582A-EB40-C021AA08C7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5202" y="2736631"/>
            <a:ext cx="676096" cy="6760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4689110-CCB6-AF79-A533-E6E42C9F09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3706" y="4394925"/>
            <a:ext cx="1158340" cy="11583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905A8B9-DE64-AE2E-2F1B-EE0B75AE0F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5202" y="4741695"/>
            <a:ext cx="687334" cy="68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596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6">
            <a:extLst>
              <a:ext uri="{FF2B5EF4-FFF2-40B4-BE49-F238E27FC236}">
                <a16:creationId xmlns:a16="http://schemas.microsoft.com/office/drawing/2014/main" id="{0D87D2B9-2033-CC5C-ABAE-3B460D24C1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707611"/>
              </p:ext>
            </p:extLst>
          </p:nvPr>
        </p:nvGraphicFramePr>
        <p:xfrm>
          <a:off x="1424355" y="876933"/>
          <a:ext cx="9785838" cy="32724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25525">
                  <a:extLst>
                    <a:ext uri="{9D8B030D-6E8A-4147-A177-3AD203B41FA5}">
                      <a16:colId xmlns:a16="http://schemas.microsoft.com/office/drawing/2014/main" val="3698025118"/>
                    </a:ext>
                  </a:extLst>
                </a:gridCol>
                <a:gridCol w="3730748">
                  <a:extLst>
                    <a:ext uri="{9D8B030D-6E8A-4147-A177-3AD203B41FA5}">
                      <a16:colId xmlns:a16="http://schemas.microsoft.com/office/drawing/2014/main" val="2227725317"/>
                    </a:ext>
                  </a:extLst>
                </a:gridCol>
                <a:gridCol w="2729565">
                  <a:extLst>
                    <a:ext uri="{9D8B030D-6E8A-4147-A177-3AD203B41FA5}">
                      <a16:colId xmlns:a16="http://schemas.microsoft.com/office/drawing/2014/main" val="2603167301"/>
                    </a:ext>
                  </a:extLst>
                </a:gridCol>
              </a:tblGrid>
              <a:tr h="1636248"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Time for questions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Chair, Andrea Young</a:t>
                      </a:r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3089018504"/>
                  </a:ext>
                </a:extLst>
              </a:tr>
              <a:tr h="1636248"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End of meeting</a:t>
                      </a:r>
                    </a:p>
                    <a:p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Chair, Andrea Young</a:t>
                      </a:r>
                    </a:p>
                    <a:p>
                      <a:endParaRPr lang="en-GB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3683260515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FE78CA73-B25C-BDF1-146B-0EE343D2F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863" y="2583889"/>
            <a:ext cx="1589582" cy="15895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817219-54D6-B795-9F2A-DF42603D0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978" y="968411"/>
            <a:ext cx="1524000" cy="1524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A3366C-372B-2B0C-4AFD-EB5AB05F7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0005" y="1457111"/>
            <a:ext cx="735280" cy="73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76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1FB1F464B07E4587C0155323C0BF7A" ma:contentTypeVersion="4" ma:contentTypeDescription="Create a new document." ma:contentTypeScope="" ma:versionID="0297f22cb6039a1d89cb2a6dbcfa5a30">
  <xsd:schema xmlns:xsd="http://www.w3.org/2001/XMLSchema" xmlns:xs="http://www.w3.org/2001/XMLSchema" xmlns:p="http://schemas.microsoft.com/office/2006/metadata/properties" xmlns:ns2="7a65c7e6-9a6e-40c4-aaa9-c6a200ecced2" targetNamespace="http://schemas.microsoft.com/office/2006/metadata/properties" ma:root="true" ma:fieldsID="4e27f83763cd24d68e21648e06a024a3" ns2:_="">
    <xsd:import namespace="7a65c7e6-9a6e-40c4-aaa9-c6a200ecce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65c7e6-9a6e-40c4-aaa9-c6a200ecce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0344CE-B7D6-4895-8658-AF25A101D7A5}">
  <ds:schemaRefs>
    <ds:schemaRef ds:uri="http://schemas.openxmlformats.org/package/2006/metadata/core-properties"/>
    <ds:schemaRef ds:uri="http://purl.org/dc/elements/1.1/"/>
    <ds:schemaRef ds:uri="7a65c7e6-9a6e-40c4-aaa9-c6a200ecced2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49D4073-517E-4B8C-B959-9D3B182E39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65c7e6-9a6e-40c4-aaa9-c6a200ecce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50505DE-E6CF-4EF0-A934-0FDA8F92028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357</TotalTime>
  <Words>141</Words>
  <Application>Microsoft Office PowerPoint</Application>
  <PresentationFormat>Widescreen</PresentationFormat>
  <Paragraphs>33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Miller Rachel (RNU) Oxford Health</dc:creator>
  <cp:lastModifiedBy>Cahill Benjamin (RNU) Oxford Health</cp:lastModifiedBy>
  <cp:revision>11</cp:revision>
  <dcterms:created xsi:type="dcterms:W3CDTF">2022-09-17T06:30:14Z</dcterms:created>
  <dcterms:modified xsi:type="dcterms:W3CDTF">2026-09-16T08:27:14Z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0x010100261FB1F464B07E4587C0155323C0BF7A</vt:lpwstr>
  </property>
</Properties>
</file>