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562850" cy="10688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48F99B8-C4D3-1847-41DD-A754E6517EDA}" name="Miller Rachel (RNU) Oxford Health" initials="RM" userId="S::Rachel.Miller@oxfordhealth.nhs.uk::f985fb9f-c52b-4bd8-8d0a-687788675bb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9337C7-34EE-4FB1-8155-9CDB20DBF51C}" v="1" dt="2025-08-21T15:33:41.5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4" autoAdjust="0"/>
    <p:restoredTop sz="94647" autoAdjust="0"/>
  </p:normalViewPr>
  <p:slideViewPr>
    <p:cSldViewPr snapToGrid="0" snapToObjects="1">
      <p:cViewPr varScale="1">
        <p:scale>
          <a:sx n="68" d="100"/>
          <a:sy n="68" d="100"/>
        </p:scale>
        <p:origin x="768" y="90"/>
      </p:cViewPr>
      <p:guideLst>
        <p:guide orient="horz" pos="3367"/>
        <p:guide pos="23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8/10/relationships/authors" Target="author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E4470B-89A4-0745-9B2C-F38DA9703734}" type="datetime1">
              <a:rPr lang="en-GB" smtClean="0"/>
              <a:t>21/08/2025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3211C7-7EFC-3742-A0B4-90D5C82D2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219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26992B-2636-2C4F-AC5A-AA3C8ED180BD}" type="datetime1">
              <a:rPr lang="en-GB" smtClean="0"/>
              <a:t>21/08/2025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D24371-91BD-B446-8005-470D2CC71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483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16150" y="685800"/>
            <a:ext cx="24257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860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988F-E7A7-004C-AB7A-14B53BDB228E}" type="datetime1">
              <a:rPr lang="en-GB" smtClean="0"/>
              <a:t>21/08/2025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70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2108-7E26-9E48-9395-B521677F815A}" type="datetime1">
              <a:rPr lang="en-GB" smtClean="0"/>
              <a:t>21/08/2025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280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83066" y="428042"/>
            <a:ext cx="1701641" cy="91199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8143" y="428042"/>
            <a:ext cx="4978876" cy="91199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46A1E-A875-B541-86B1-05E5CBCE979E}" type="datetime1">
              <a:rPr lang="en-GB" smtClean="0"/>
              <a:t>21/08/2025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04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6C8B-FBF8-AE47-81C4-17DE63E95653}" type="datetime1">
              <a:rPr lang="en-GB" smtClean="0"/>
              <a:t>21/08/2025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859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961C8-27BD-8442-B427-69C9269AF387}" type="datetime1">
              <a:rPr lang="en-GB" smtClean="0"/>
              <a:t>21/08/2025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518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8142" y="2494016"/>
            <a:ext cx="3340259" cy="70540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4449" y="2494016"/>
            <a:ext cx="3340259" cy="70540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B269-BDC8-054B-B8EA-82C22517D585}" type="datetime1">
              <a:rPr lang="en-GB" smtClean="0"/>
              <a:t>21/08/2025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203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1CD67-5CE4-7B49-B664-2FD4B93C6D07}" type="datetime1">
              <a:rPr lang="en-GB" smtClean="0"/>
              <a:t>21/08/2025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429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1AC31-A6E9-884F-89AE-AD55F58BE183}" type="datetime1">
              <a:rPr lang="en-GB" smtClean="0"/>
              <a:t>21/08/2025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595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EF79B-4B19-4F4D-81F2-E22699AB29D1}" type="datetime1">
              <a:rPr lang="en-GB" smtClean="0"/>
              <a:t>21/08/2025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17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CB56C-4E21-5A46-8103-9A4E37CB3093}" type="datetime1">
              <a:rPr lang="en-GB" smtClean="0"/>
              <a:t>21/08/2025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88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747B-A689-4E4E-BFBA-2E4F0E1AAF33}" type="datetime1">
              <a:rPr lang="en-GB" smtClean="0"/>
              <a:t>21/08/2025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4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9C872-2B6E-304F-B4FB-DDFDDA764715}" type="datetime1">
              <a:rPr lang="en-GB" smtClean="0"/>
              <a:t>21/08/2025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8392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-up of a logo&#10;&#10;AI-generated content may be incorrect.">
            <a:extLst>
              <a:ext uri="{FF2B5EF4-FFF2-40B4-BE49-F238E27FC236}">
                <a16:creationId xmlns:a16="http://schemas.microsoft.com/office/drawing/2014/main" id="{01FB5707-7872-D097-6971-2026929633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3766" y="0"/>
            <a:ext cx="1471594" cy="965480"/>
          </a:xfrm>
          <a:prstGeom prst="rect">
            <a:avLst/>
          </a:prstGeom>
        </p:spPr>
      </p:pic>
      <p:sp>
        <p:nvSpPr>
          <p:cNvPr id="55" name="Text Box 23"/>
          <p:cNvSpPr txBox="1"/>
          <p:nvPr/>
        </p:nvSpPr>
        <p:spPr>
          <a:xfrm>
            <a:off x="2902585" y="1095882"/>
            <a:ext cx="3940810" cy="161798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b="1" kern="50" dirty="0">
                <a:effectLst/>
                <a:latin typeface="Arial" panose="020B0604020202020204" pitchFamily="34" charset="0"/>
                <a:ea typeface="ＭＳ 明朝"/>
                <a:cs typeface="Arial" panose="020B0604020202020204" pitchFamily="34" charset="0"/>
              </a:rPr>
              <a:t>Breast Screening </a:t>
            </a:r>
          </a:p>
          <a:p>
            <a:pPr>
              <a:spcAft>
                <a:spcPts val="0"/>
              </a:spcAft>
            </a:pPr>
            <a:endParaRPr lang="en-GB" sz="1600" b="1" kern="50" dirty="0">
              <a:effectLst/>
              <a:latin typeface="Arial" panose="020B0604020202020204" pitchFamily="34" charset="0"/>
              <a:ea typeface="ＭＳ 明朝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If you are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female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or registered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female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with a GP and are aged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50 to 71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you will be invited for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NHS breast screening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  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Aft>
                <a:spcPts val="0"/>
              </a:spcAft>
            </a:pPr>
            <a:endParaRPr lang="en-GB" sz="1600" kern="50" dirty="0">
              <a:effectLst/>
              <a:latin typeface="Arial"/>
              <a:ea typeface="ＭＳ 明朝"/>
              <a:cs typeface="Times New Roman"/>
            </a:endParaRPr>
          </a:p>
        </p:txBody>
      </p:sp>
      <p:sp>
        <p:nvSpPr>
          <p:cNvPr id="56" name="Text Box 25"/>
          <p:cNvSpPr txBox="1"/>
          <p:nvPr/>
        </p:nvSpPr>
        <p:spPr>
          <a:xfrm>
            <a:off x="2911478" y="2438731"/>
            <a:ext cx="3940810" cy="2114522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endParaRPr lang="en-GB" sz="1600" kern="50" dirty="0">
              <a:latin typeface="Arial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600" kern="50" dirty="0">
              <a:effectLst/>
              <a:latin typeface="Arial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kern="50" dirty="0">
                <a:latin typeface="Arial"/>
                <a:ea typeface="ＭＳ 明朝"/>
                <a:cs typeface="Times New Roman"/>
              </a:rPr>
              <a:t>Y</a:t>
            </a:r>
            <a:r>
              <a:rPr lang="en-GB" sz="1600" kern="50" dirty="0">
                <a:effectLst/>
                <a:latin typeface="Arial"/>
                <a:ea typeface="ＭＳ 明朝"/>
                <a:cs typeface="Times New Roman"/>
              </a:rPr>
              <a:t>ou will get a letter in the post.</a:t>
            </a:r>
          </a:p>
          <a:p>
            <a:pPr>
              <a:spcAft>
                <a:spcPts val="0"/>
              </a:spcAft>
            </a:pPr>
            <a:endParaRPr lang="en-GB" sz="1600" kern="50" dirty="0">
              <a:latin typeface="Arial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600" kern="50" dirty="0">
              <a:effectLst/>
              <a:latin typeface="Arial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600" kern="50" dirty="0">
              <a:effectLst/>
              <a:latin typeface="Arial"/>
              <a:ea typeface="ＭＳ 明朝"/>
              <a:cs typeface="Times New Roman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For men, transgender men  and non- binary you can ask your GP for Breast Screening. </a:t>
            </a:r>
            <a:endParaRPr lang="en-GB" sz="1400" b="1" kern="50" dirty="0">
              <a:latin typeface="Arial" panose="020B0604020202020204" pitchFamily="34" charset="0"/>
              <a:ea typeface="ＭＳ 明朝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endParaRPr lang="en-GB" sz="1600" kern="50" dirty="0">
              <a:effectLst/>
              <a:latin typeface="Arial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600" kern="50" dirty="0">
              <a:effectLst/>
              <a:latin typeface="Arial"/>
              <a:ea typeface="ＭＳ 明朝"/>
              <a:cs typeface="Times New Roman"/>
            </a:endParaRPr>
          </a:p>
        </p:txBody>
      </p:sp>
      <p:sp>
        <p:nvSpPr>
          <p:cNvPr id="57" name="Text Box 26"/>
          <p:cNvSpPr txBox="1"/>
          <p:nvPr/>
        </p:nvSpPr>
        <p:spPr>
          <a:xfrm>
            <a:off x="2897823" y="4794593"/>
            <a:ext cx="3937635" cy="161798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600" kern="50" dirty="0">
                <a:effectLst/>
                <a:latin typeface="Arial"/>
                <a:ea typeface="ＭＳ 明朝"/>
                <a:cs typeface="Times New Roman"/>
              </a:rPr>
              <a:t>This NHS service is free.</a:t>
            </a:r>
          </a:p>
        </p:txBody>
      </p:sp>
      <p:sp>
        <p:nvSpPr>
          <p:cNvPr id="58" name="Text Box 27"/>
          <p:cNvSpPr txBox="1"/>
          <p:nvPr/>
        </p:nvSpPr>
        <p:spPr>
          <a:xfrm>
            <a:off x="2821928" y="6516969"/>
            <a:ext cx="3937635" cy="161798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600" kern="50" dirty="0">
                <a:effectLst/>
                <a:latin typeface="Arial"/>
                <a:ea typeface="ＭＳ 明朝"/>
                <a:cs typeface="Times New Roman"/>
              </a:rPr>
              <a:t>You will be offered an X-ray of your Breasts. This X-ray  is called a mammogram.</a:t>
            </a:r>
          </a:p>
          <a:p>
            <a:pPr>
              <a:spcAft>
                <a:spcPts val="0"/>
              </a:spcAft>
            </a:pPr>
            <a:r>
              <a:rPr lang="en-GB" sz="1600" kern="50" dirty="0">
                <a:latin typeface="Arial"/>
                <a:ea typeface="ＭＳ 明朝"/>
                <a:cs typeface="Times New Roman"/>
              </a:rPr>
              <a:t>You will be offered a mammogram every 3</a:t>
            </a:r>
            <a:r>
              <a:rPr lang="en-GB" sz="1600" kern="50" baseline="30000" dirty="0">
                <a:latin typeface="Arial"/>
                <a:ea typeface="ＭＳ 明朝"/>
                <a:cs typeface="Times New Roman"/>
              </a:rPr>
              <a:t> </a:t>
            </a:r>
            <a:r>
              <a:rPr lang="en-GB" sz="1600" kern="50" dirty="0">
                <a:latin typeface="Arial"/>
                <a:ea typeface="ＭＳ 明朝"/>
                <a:cs typeface="Times New Roman"/>
              </a:rPr>
              <a:t>years.</a:t>
            </a:r>
            <a:endParaRPr lang="en-GB" sz="1600" kern="50" dirty="0">
              <a:effectLst/>
              <a:latin typeface="Arial"/>
              <a:ea typeface="ＭＳ 明朝"/>
              <a:cs typeface="Times New Roman"/>
            </a:endParaRPr>
          </a:p>
        </p:txBody>
      </p:sp>
      <p:sp>
        <p:nvSpPr>
          <p:cNvPr id="59" name="Text Box 28"/>
          <p:cNvSpPr txBox="1"/>
          <p:nvPr/>
        </p:nvSpPr>
        <p:spPr>
          <a:xfrm>
            <a:off x="2894648" y="8142129"/>
            <a:ext cx="3937635" cy="161798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600" kern="50" dirty="0">
                <a:effectLst/>
                <a:latin typeface="Arial"/>
                <a:ea typeface="ＭＳ 明朝"/>
                <a:cs typeface="Times New Roman"/>
              </a:rPr>
              <a:t>It is good to check your breasts regularly yourself. Your GP can also help with this.</a:t>
            </a:r>
          </a:p>
          <a:p>
            <a:pPr>
              <a:spcAft>
                <a:spcPts val="0"/>
              </a:spcAft>
            </a:pPr>
            <a:endParaRPr lang="en-GB" sz="1600" kern="50" dirty="0">
              <a:effectLst/>
              <a:latin typeface="Arial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kern="50" dirty="0">
                <a:latin typeface="Arial"/>
                <a:ea typeface="ＭＳ 明朝"/>
                <a:cs typeface="Times New Roman"/>
              </a:rPr>
              <a:t>Speak to your GP if you notice any lumps or changes in your breasts,</a:t>
            </a:r>
            <a:endParaRPr lang="en-GB" sz="1600" kern="50" dirty="0">
              <a:effectLst/>
              <a:latin typeface="Arial"/>
              <a:ea typeface="ＭＳ 明朝"/>
              <a:cs typeface="Times New Roman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0C74EBA-BAA6-D4AF-9C21-791957A504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743" y="687595"/>
            <a:ext cx="1524000" cy="1524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A8BF738-0217-17A7-4DCB-4F0854AA46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7094" y="2239917"/>
            <a:ext cx="1108615" cy="110861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88EA6E7-5DA2-A5E5-C2B0-8894B01A08F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3731" y="4992969"/>
            <a:ext cx="1524000" cy="15240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F1C7167-AAC9-1FDC-7373-F723515622C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14743" y="4992969"/>
            <a:ext cx="762000" cy="7620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1ADFE94-7081-CDFA-DD3C-E0B074C1654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7568" y="6618129"/>
            <a:ext cx="1524000" cy="15240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0F6B8C8-3435-7C24-7844-40C7F20D715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7568" y="8189119"/>
            <a:ext cx="1524000" cy="1524000"/>
          </a:xfrm>
          <a:prstGeom prst="rect">
            <a:avLst/>
          </a:prstGeom>
        </p:spPr>
      </p:pic>
      <p:pic>
        <p:nvPicPr>
          <p:cNvPr id="4" name="Picture 3" descr="A group of people with different colors of the same flag&#10;&#10;AI-generated content may be incorrect.">
            <a:extLst>
              <a:ext uri="{FF2B5EF4-FFF2-40B4-BE49-F238E27FC236}">
                <a16:creationId xmlns:a16="http://schemas.microsoft.com/office/drawing/2014/main" id="{2C61F96C-1274-25C9-E768-F22F208720F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9296" y="3616002"/>
            <a:ext cx="1229934" cy="1229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546927"/>
      </p:ext>
    </p:extLst>
  </p:cSld>
  <p:clrMapOvr>
    <a:masterClrMapping/>
  </p:clrMapOvr>
</p:sld>
</file>

<file path=ppt/theme/theme1.xml><?xml version="1.0" encoding="utf-8"?>
<a:theme xmlns:a="http://schemas.openxmlformats.org/drawingml/2006/main" name="Basic-5-Pics-Left">
  <a:themeElements>
    <a:clrScheme name="Sky">
      <a:dk1>
        <a:sysClr val="windowText" lastClr="000000"/>
      </a:dk1>
      <a:lt1>
        <a:sysClr val="window" lastClr="FFFFFF"/>
      </a:lt1>
      <a:dk2>
        <a:srgbClr val="1782BF"/>
      </a:dk2>
      <a:lt2>
        <a:srgbClr val="62BCE9"/>
      </a:lt2>
      <a:accent1>
        <a:srgbClr val="073779"/>
      </a:accent1>
      <a:accent2>
        <a:srgbClr val="8FD9FB"/>
      </a:accent2>
      <a:accent3>
        <a:srgbClr val="FFCC00"/>
      </a:accent3>
      <a:accent4>
        <a:srgbClr val="EB6615"/>
      </a:accent4>
      <a:accent5>
        <a:srgbClr val="C76402"/>
      </a:accent5>
      <a:accent6>
        <a:srgbClr val="B523B4"/>
      </a:accent6>
      <a:hlink>
        <a:srgbClr val="FFDE26"/>
      </a:hlink>
      <a:folHlink>
        <a:srgbClr val="DEBE00"/>
      </a:folHlink>
    </a:clrScheme>
    <a:fontScheme name="Office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DD644A24E13C4189B0C4EDE2212040" ma:contentTypeVersion="19" ma:contentTypeDescription="Create a new document." ma:contentTypeScope="" ma:versionID="0a7e67a3a3e8f66ee580fb56fecb638b">
  <xsd:schema xmlns:xsd="http://www.w3.org/2001/XMLSchema" xmlns:xs="http://www.w3.org/2001/XMLSchema" xmlns:p="http://schemas.microsoft.com/office/2006/metadata/properties" xmlns:ns2="c2ed3156-da98-4393-8b5b-05587665b26b" xmlns:ns3="78ede7ce-1dbc-45ba-99df-ea0aaf511042" targetNamespace="http://schemas.microsoft.com/office/2006/metadata/properties" ma:root="true" ma:fieldsID="dfc8a796e774c6169bb4a8a1df102f1a" ns2:_="" ns3:_="">
    <xsd:import namespace="c2ed3156-da98-4393-8b5b-05587665b26b"/>
    <xsd:import namespace="78ede7ce-1dbc-45ba-99df-ea0aaf5110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LengthInSeconds" minOccurs="0"/>
                <xsd:element ref="ns2:Numericalorde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ed3156-da98-4393-8b5b-05587665b2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4a7f632-737e-4a6a-9614-2616474817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Numericalorder" ma:index="24" nillable="true" ma:displayName="Numerical order" ma:format="Dropdown" ma:internalName="Numericalorder">
      <xsd:simpleType>
        <xsd:restriction base="dms:Choice">
          <xsd:enumeration value="Choice 1"/>
          <xsd:enumeration value="Choice 2"/>
          <xsd:enumeration value="Choice 3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ede7ce-1dbc-45ba-99df-ea0aaf511042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43fd65b-6165-4797-bd6e-9229df43f99e}" ma:internalName="TaxCatchAll" ma:showField="CatchAllData" ma:web="78ede7ce-1dbc-45ba-99df-ea0aaf5110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umericalorder xmlns="c2ed3156-da98-4393-8b5b-05587665b26b" xsi:nil="true"/>
    <TaxCatchAll xmlns="78ede7ce-1dbc-45ba-99df-ea0aaf511042" xsi:nil="true"/>
    <lcf76f155ced4ddcb4097134ff3c332f xmlns="c2ed3156-da98-4393-8b5b-05587665b26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38C91AB-25B4-4D54-A6E2-63F220A9085E}"/>
</file>

<file path=customXml/itemProps2.xml><?xml version="1.0" encoding="utf-8"?>
<ds:datastoreItem xmlns:ds="http://schemas.openxmlformats.org/officeDocument/2006/customXml" ds:itemID="{0133005D-275E-415A-94D2-0B2AEA4CB54A}"/>
</file>

<file path=customXml/itemProps3.xml><?xml version="1.0" encoding="utf-8"?>
<ds:datastoreItem xmlns:ds="http://schemas.openxmlformats.org/officeDocument/2006/customXml" ds:itemID="{4CFADF67-0464-4A5C-A1FB-25D0A47E8636}"/>
</file>

<file path=docProps/app.xml><?xml version="1.0" encoding="utf-8"?>
<Properties xmlns="http://schemas.openxmlformats.org/officeDocument/2006/extended-properties" xmlns:vt="http://schemas.openxmlformats.org/officeDocument/2006/docPropsVTypes">
  <Template>Page 4-B</Template>
  <TotalTime>346</TotalTime>
  <Words>121</Words>
  <Application>Microsoft Office PowerPoint</Application>
  <PresentationFormat>Custom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Basic-5-Pics-Left</vt:lpstr>
      <vt:lpstr>PowerPoint Presentation</vt:lpstr>
    </vt:vector>
  </TitlesOfParts>
  <Manager/>
  <Company/>
  <LinksUpToDate>false</LinksUpToDate>
  <SharedDoc>false</SharedDoc>
  <HyperlinkBase>www.photosymbols.com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Easy Read Information</dc:subject>
  <dc:creator>Miller Rachel (RNU) Oxford Health</dc:creator>
  <cp:keywords>photosymbols, photosymbol, easy read, accessible, information, disability, equality, learning disability, learning difficulties, easy, template,</cp:keywords>
  <dc:description>© Copyright Photosymbols Limited. All Rights Reserved. These templates are only available to our subscribers.</dc:description>
  <cp:lastModifiedBy>Miller Rachel (RNU) Oxford Health</cp:lastModifiedBy>
  <cp:revision>7</cp:revision>
  <dcterms:created xsi:type="dcterms:W3CDTF">2025-07-29T12:01:31Z</dcterms:created>
  <dcterms:modified xsi:type="dcterms:W3CDTF">2025-08-21T15:38:00Z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0x0101000EDD644A24E13C4189B0C4EDE2212040</vt:lpwstr>
  </property>
</Properties>
</file>