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5" r:id="rId5"/>
    <p:sldId id="256" r:id="rId6"/>
    <p:sldId id="279" r:id="rId7"/>
    <p:sldId id="272" r:id="rId8"/>
    <p:sldId id="273" r:id="rId9"/>
    <p:sldId id="280" r:id="rId10"/>
    <p:sldId id="281" r:id="rId11"/>
    <p:sldId id="282" r:id="rId12"/>
    <p:sldId id="276" r:id="rId13"/>
    <p:sldId id="27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56BA60-E082-48E1-9375-A8EB8FCDCCAA}" v="12" dt="2023-11-24T10:28:16.8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 Nicola (RNU) Oxford Health" userId="1ec710fc-bc02-4756-a5d4-a30f33d9f109" providerId="ADAL" clId="{7D56BA60-E082-48E1-9375-A8EB8FCDCCAA}"/>
    <pc:docChg chg="custSel modSld">
      <pc:chgData name="Gill Nicola (RNU) Oxford Health" userId="1ec710fc-bc02-4756-a5d4-a30f33d9f109" providerId="ADAL" clId="{7D56BA60-E082-48E1-9375-A8EB8FCDCCAA}" dt="2023-11-24T10:28:31.704" v="306" actId="478"/>
      <pc:docMkLst>
        <pc:docMk/>
      </pc:docMkLst>
      <pc:sldChg chg="modSp mod">
        <pc:chgData name="Gill Nicola (RNU) Oxford Health" userId="1ec710fc-bc02-4756-a5d4-a30f33d9f109" providerId="ADAL" clId="{7D56BA60-E082-48E1-9375-A8EB8FCDCCAA}" dt="2023-11-24T10:08:07.644" v="1" actId="20577"/>
        <pc:sldMkLst>
          <pc:docMk/>
          <pc:sldMk cId="1161980412" sldId="256"/>
        </pc:sldMkLst>
        <pc:graphicFrameChg chg="modGraphic">
          <ac:chgData name="Gill Nicola (RNU) Oxford Health" userId="1ec710fc-bc02-4756-a5d4-a30f33d9f109" providerId="ADAL" clId="{7D56BA60-E082-48E1-9375-A8EB8FCDCCAA}" dt="2023-11-24T10:08:07.644" v="1" actId="20577"/>
          <ac:graphicFrameMkLst>
            <pc:docMk/>
            <pc:sldMk cId="1161980412" sldId="256"/>
            <ac:graphicFrameMk id="8" creationId="{9BF4E308-18C6-4066-BA69-0A4C75196F07}"/>
          </ac:graphicFrameMkLst>
        </pc:graphicFrameChg>
      </pc:sldChg>
      <pc:sldChg chg="addSp delSp modSp mod">
        <pc:chgData name="Gill Nicola (RNU) Oxford Health" userId="1ec710fc-bc02-4756-a5d4-a30f33d9f109" providerId="ADAL" clId="{7D56BA60-E082-48E1-9375-A8EB8FCDCCAA}" dt="2023-11-24T10:28:31.704" v="306" actId="478"/>
        <pc:sldMkLst>
          <pc:docMk/>
          <pc:sldMk cId="3062951535" sldId="265"/>
        </pc:sldMkLst>
        <pc:picChg chg="add del mod">
          <ac:chgData name="Gill Nicola (RNU) Oxford Health" userId="1ec710fc-bc02-4756-a5d4-a30f33d9f109" providerId="ADAL" clId="{7D56BA60-E082-48E1-9375-A8EB8FCDCCAA}" dt="2023-11-24T10:28:31.704" v="306" actId="478"/>
          <ac:picMkLst>
            <pc:docMk/>
            <pc:sldMk cId="3062951535" sldId="265"/>
            <ac:picMk id="2" creationId="{CE320400-06F1-252A-9954-614328352023}"/>
          </ac:picMkLst>
        </pc:picChg>
        <pc:picChg chg="add del mod">
          <ac:chgData name="Gill Nicola (RNU) Oxford Health" userId="1ec710fc-bc02-4756-a5d4-a30f33d9f109" providerId="ADAL" clId="{7D56BA60-E082-48E1-9375-A8EB8FCDCCAA}" dt="2023-11-24T10:28:28.329" v="301" actId="478"/>
          <ac:picMkLst>
            <pc:docMk/>
            <pc:sldMk cId="3062951535" sldId="265"/>
            <ac:picMk id="5" creationId="{83364D8E-FB78-6E14-32C7-70A31B74E9C9}"/>
          </ac:picMkLst>
        </pc:picChg>
        <pc:picChg chg="add del mod">
          <ac:chgData name="Gill Nicola (RNU) Oxford Health" userId="1ec710fc-bc02-4756-a5d4-a30f33d9f109" providerId="ADAL" clId="{7D56BA60-E082-48E1-9375-A8EB8FCDCCAA}" dt="2023-11-24T10:28:29.603" v="303" actId="478"/>
          <ac:picMkLst>
            <pc:docMk/>
            <pc:sldMk cId="3062951535" sldId="265"/>
            <ac:picMk id="7" creationId="{27435127-864B-3044-EFCD-5B55F987C6D0}"/>
          </ac:picMkLst>
        </pc:picChg>
        <pc:picChg chg="add del mod">
          <ac:chgData name="Gill Nicola (RNU) Oxford Health" userId="1ec710fc-bc02-4756-a5d4-a30f33d9f109" providerId="ADAL" clId="{7D56BA60-E082-48E1-9375-A8EB8FCDCCAA}" dt="2023-11-24T10:28:30.172" v="304" actId="478"/>
          <ac:picMkLst>
            <pc:docMk/>
            <pc:sldMk cId="3062951535" sldId="265"/>
            <ac:picMk id="8" creationId="{5F295FD8-75D4-B8AB-4844-9D6E1E861AA4}"/>
          </ac:picMkLst>
        </pc:picChg>
        <pc:picChg chg="add del mod">
          <ac:chgData name="Gill Nicola (RNU) Oxford Health" userId="1ec710fc-bc02-4756-a5d4-a30f33d9f109" providerId="ADAL" clId="{7D56BA60-E082-48E1-9375-A8EB8FCDCCAA}" dt="2023-11-24T10:28:30.940" v="305" actId="478"/>
          <ac:picMkLst>
            <pc:docMk/>
            <pc:sldMk cId="3062951535" sldId="265"/>
            <ac:picMk id="14" creationId="{51CC43D9-8625-74A5-3FAF-64C665115F3D}"/>
          </ac:picMkLst>
        </pc:picChg>
        <pc:picChg chg="add del mod">
          <ac:chgData name="Gill Nicola (RNU) Oxford Health" userId="1ec710fc-bc02-4756-a5d4-a30f33d9f109" providerId="ADAL" clId="{7D56BA60-E082-48E1-9375-A8EB8FCDCCAA}" dt="2023-11-24T10:28:28.963" v="302" actId="478"/>
          <ac:picMkLst>
            <pc:docMk/>
            <pc:sldMk cId="3062951535" sldId="265"/>
            <ac:picMk id="15" creationId="{8F1F9DFC-519A-9C1D-F4BE-46F296AB676F}"/>
          </ac:picMkLst>
        </pc:picChg>
      </pc:sldChg>
      <pc:sldChg chg="delSp modSp mod">
        <pc:chgData name="Gill Nicola (RNU) Oxford Health" userId="1ec710fc-bc02-4756-a5d4-a30f33d9f109" providerId="ADAL" clId="{7D56BA60-E082-48E1-9375-A8EB8FCDCCAA}" dt="2023-11-24T10:09:19.070" v="75" actId="20577"/>
        <pc:sldMkLst>
          <pc:docMk/>
          <pc:sldMk cId="1180521381" sldId="272"/>
        </pc:sldMkLst>
        <pc:spChg chg="mod">
          <ac:chgData name="Gill Nicola (RNU) Oxford Health" userId="1ec710fc-bc02-4756-a5d4-a30f33d9f109" providerId="ADAL" clId="{7D56BA60-E082-48E1-9375-A8EB8FCDCCAA}" dt="2023-11-24T10:09:00.698" v="69" actId="20577"/>
          <ac:spMkLst>
            <pc:docMk/>
            <pc:sldMk cId="1180521381" sldId="272"/>
            <ac:spMk id="15" creationId="{462B5F67-1E15-FF14-D250-C4C85BFB1E0D}"/>
          </ac:spMkLst>
        </pc:spChg>
        <pc:graphicFrameChg chg="modGraphic">
          <ac:chgData name="Gill Nicola (RNU) Oxford Health" userId="1ec710fc-bc02-4756-a5d4-a30f33d9f109" providerId="ADAL" clId="{7D56BA60-E082-48E1-9375-A8EB8FCDCCAA}" dt="2023-11-24T10:09:19.070" v="75" actId="20577"/>
          <ac:graphicFrameMkLst>
            <pc:docMk/>
            <pc:sldMk cId="1180521381" sldId="272"/>
            <ac:graphicFrameMk id="2" creationId="{EA5A2122-BE10-A3B8-3038-9984C0ECC21E}"/>
          </ac:graphicFrameMkLst>
        </pc:graphicFrameChg>
        <pc:picChg chg="mod">
          <ac:chgData name="Gill Nicola (RNU) Oxford Health" userId="1ec710fc-bc02-4756-a5d4-a30f33d9f109" providerId="ADAL" clId="{7D56BA60-E082-48E1-9375-A8EB8FCDCCAA}" dt="2023-11-24T10:09:10.758" v="72" actId="1076"/>
          <ac:picMkLst>
            <pc:docMk/>
            <pc:sldMk cId="1180521381" sldId="272"/>
            <ac:picMk id="14" creationId="{F2E1C2B6-351B-629A-A6F3-DB5830BB57AF}"/>
          </ac:picMkLst>
        </pc:picChg>
        <pc:picChg chg="del">
          <ac:chgData name="Gill Nicola (RNU) Oxford Health" userId="1ec710fc-bc02-4756-a5d4-a30f33d9f109" providerId="ADAL" clId="{7D56BA60-E082-48E1-9375-A8EB8FCDCCAA}" dt="2023-11-24T10:09:16.260" v="73" actId="478"/>
          <ac:picMkLst>
            <pc:docMk/>
            <pc:sldMk cId="1180521381" sldId="272"/>
            <ac:picMk id="20" creationId="{64A2C559-1F18-5967-02B0-34EC7EDBE44D}"/>
          </ac:picMkLst>
        </pc:picChg>
      </pc:sldChg>
      <pc:sldChg chg="addSp modSp mod">
        <pc:chgData name="Gill Nicola (RNU) Oxford Health" userId="1ec710fc-bc02-4756-a5d4-a30f33d9f109" providerId="ADAL" clId="{7D56BA60-E082-48E1-9375-A8EB8FCDCCAA}" dt="2023-11-24T10:25:51.580" v="285" actId="1076"/>
        <pc:sldMkLst>
          <pc:docMk/>
          <pc:sldMk cId="532879442" sldId="273"/>
        </pc:sldMkLst>
        <pc:graphicFrameChg chg="modGraphic">
          <ac:chgData name="Gill Nicola (RNU) Oxford Health" userId="1ec710fc-bc02-4756-a5d4-a30f33d9f109" providerId="ADAL" clId="{7D56BA60-E082-48E1-9375-A8EB8FCDCCAA}" dt="2023-11-24T10:10:25.507" v="165" actId="20577"/>
          <ac:graphicFrameMkLst>
            <pc:docMk/>
            <pc:sldMk cId="532879442" sldId="273"/>
            <ac:graphicFrameMk id="2" creationId="{671DD40E-FE77-C3D1-5B03-7B522ABCF4AE}"/>
          </ac:graphicFrameMkLst>
        </pc:graphicFrameChg>
        <pc:picChg chg="add mod">
          <ac:chgData name="Gill Nicola (RNU) Oxford Health" userId="1ec710fc-bc02-4756-a5d4-a30f33d9f109" providerId="ADAL" clId="{7D56BA60-E082-48E1-9375-A8EB8FCDCCAA}" dt="2023-11-24T10:25:51.580" v="285" actId="1076"/>
          <ac:picMkLst>
            <pc:docMk/>
            <pc:sldMk cId="532879442" sldId="273"/>
            <ac:picMk id="4" creationId="{56DA4A12-CE44-BA76-4DCF-991F11EDA916}"/>
          </ac:picMkLst>
        </pc:picChg>
        <pc:picChg chg="mod">
          <ac:chgData name="Gill Nicola (RNU) Oxford Health" userId="1ec710fc-bc02-4756-a5d4-a30f33d9f109" providerId="ADAL" clId="{7D56BA60-E082-48E1-9375-A8EB8FCDCCAA}" dt="2023-11-24T10:10:28.458" v="166" actId="1076"/>
          <ac:picMkLst>
            <pc:docMk/>
            <pc:sldMk cId="532879442" sldId="273"/>
            <ac:picMk id="16" creationId="{84C85F8E-5439-1686-D7F2-3F7B8E914508}"/>
          </ac:picMkLst>
        </pc:picChg>
      </pc:sldChg>
      <pc:sldChg chg="modSp mod">
        <pc:chgData name="Gill Nicola (RNU) Oxford Health" userId="1ec710fc-bc02-4756-a5d4-a30f33d9f109" providerId="ADAL" clId="{7D56BA60-E082-48E1-9375-A8EB8FCDCCAA}" dt="2023-11-24T10:08:26.151" v="8" actId="1076"/>
        <pc:sldMkLst>
          <pc:docMk/>
          <pc:sldMk cId="2180557484" sldId="279"/>
        </pc:sldMkLst>
        <pc:graphicFrameChg chg="modGraphic">
          <ac:chgData name="Gill Nicola (RNU) Oxford Health" userId="1ec710fc-bc02-4756-a5d4-a30f33d9f109" providerId="ADAL" clId="{7D56BA60-E082-48E1-9375-A8EB8FCDCCAA}" dt="2023-11-24T10:08:17.489" v="7" actId="20577"/>
          <ac:graphicFrameMkLst>
            <pc:docMk/>
            <pc:sldMk cId="2180557484" sldId="279"/>
            <ac:graphicFrameMk id="4" creationId="{4B575501-121D-AD30-9D86-8FDF1C804684}"/>
          </ac:graphicFrameMkLst>
        </pc:graphicFrameChg>
        <pc:picChg chg="mod">
          <ac:chgData name="Gill Nicola (RNU) Oxford Health" userId="1ec710fc-bc02-4756-a5d4-a30f33d9f109" providerId="ADAL" clId="{7D56BA60-E082-48E1-9375-A8EB8FCDCCAA}" dt="2023-11-24T10:08:26.151" v="8" actId="1076"/>
          <ac:picMkLst>
            <pc:docMk/>
            <pc:sldMk cId="2180557484" sldId="279"/>
            <ac:picMk id="12" creationId="{C23997CD-4595-742A-9F5F-53754F6659C3}"/>
          </ac:picMkLst>
        </pc:picChg>
      </pc:sldChg>
      <pc:sldChg chg="addSp delSp modSp mod">
        <pc:chgData name="Gill Nicola (RNU) Oxford Health" userId="1ec710fc-bc02-4756-a5d4-a30f33d9f109" providerId="ADAL" clId="{7D56BA60-E082-48E1-9375-A8EB8FCDCCAA}" dt="2023-11-24T10:26:36.430" v="288" actId="14100"/>
        <pc:sldMkLst>
          <pc:docMk/>
          <pc:sldMk cId="3897337776" sldId="280"/>
        </pc:sldMkLst>
        <pc:graphicFrameChg chg="modGraphic">
          <ac:chgData name="Gill Nicola (RNU) Oxford Health" userId="1ec710fc-bc02-4756-a5d4-a30f33d9f109" providerId="ADAL" clId="{7D56BA60-E082-48E1-9375-A8EB8FCDCCAA}" dt="2023-11-24T10:11:54.706" v="211" actId="20577"/>
          <ac:graphicFrameMkLst>
            <pc:docMk/>
            <pc:sldMk cId="3897337776" sldId="280"/>
            <ac:graphicFrameMk id="2" creationId="{6495655F-5A7D-A80A-90D3-6B596DFF4222}"/>
          </ac:graphicFrameMkLst>
        </pc:graphicFrameChg>
        <pc:graphicFrameChg chg="del mod modGraphic">
          <ac:chgData name="Gill Nicola (RNU) Oxford Health" userId="1ec710fc-bc02-4756-a5d4-a30f33d9f109" providerId="ADAL" clId="{7D56BA60-E082-48E1-9375-A8EB8FCDCCAA}" dt="2023-11-24T10:11:36.710" v="175" actId="478"/>
          <ac:graphicFrameMkLst>
            <pc:docMk/>
            <pc:sldMk cId="3897337776" sldId="280"/>
            <ac:graphicFrameMk id="3" creationId="{6675C5CF-7450-AEC2-E3B4-B3442E5B0F11}"/>
          </ac:graphicFrameMkLst>
        </pc:graphicFrameChg>
        <pc:picChg chg="mod">
          <ac:chgData name="Gill Nicola (RNU) Oxford Health" userId="1ec710fc-bc02-4756-a5d4-a30f33d9f109" providerId="ADAL" clId="{7D56BA60-E082-48E1-9375-A8EB8FCDCCAA}" dt="2023-11-24T10:11:46.095" v="177" actId="1076"/>
          <ac:picMkLst>
            <pc:docMk/>
            <pc:sldMk cId="3897337776" sldId="280"/>
            <ac:picMk id="5" creationId="{7E405FCE-073A-6FB1-F9F6-A87FF77BAC20}"/>
          </ac:picMkLst>
        </pc:picChg>
        <pc:picChg chg="add mod">
          <ac:chgData name="Gill Nicola (RNU) Oxford Health" userId="1ec710fc-bc02-4756-a5d4-a30f33d9f109" providerId="ADAL" clId="{7D56BA60-E082-48E1-9375-A8EB8FCDCCAA}" dt="2023-11-24T10:26:36.430" v="288" actId="14100"/>
          <ac:picMkLst>
            <pc:docMk/>
            <pc:sldMk cId="3897337776" sldId="280"/>
            <ac:picMk id="9" creationId="{D27B2CC0-C828-90ED-8B7F-E21951B88E08}"/>
          </ac:picMkLst>
        </pc:picChg>
      </pc:sldChg>
      <pc:sldChg chg="addSp modSp mod">
        <pc:chgData name="Gill Nicola (RNU) Oxford Health" userId="1ec710fc-bc02-4756-a5d4-a30f33d9f109" providerId="ADAL" clId="{7D56BA60-E082-48E1-9375-A8EB8FCDCCAA}" dt="2023-11-24T10:27:32.403" v="294" actId="14100"/>
        <pc:sldMkLst>
          <pc:docMk/>
          <pc:sldMk cId="263081231" sldId="281"/>
        </pc:sldMkLst>
        <pc:graphicFrameChg chg="modGraphic">
          <ac:chgData name="Gill Nicola (RNU) Oxford Health" userId="1ec710fc-bc02-4756-a5d4-a30f33d9f109" providerId="ADAL" clId="{7D56BA60-E082-48E1-9375-A8EB8FCDCCAA}" dt="2023-11-24T10:12:29.893" v="213" actId="20577"/>
          <ac:graphicFrameMkLst>
            <pc:docMk/>
            <pc:sldMk cId="263081231" sldId="281"/>
            <ac:graphicFrameMk id="2" creationId="{F6D13CCC-1B95-300E-E257-6170A5AC5A3B}"/>
          </ac:graphicFrameMkLst>
        </pc:graphicFrameChg>
        <pc:picChg chg="add mod">
          <ac:chgData name="Gill Nicola (RNU) Oxford Health" userId="1ec710fc-bc02-4756-a5d4-a30f33d9f109" providerId="ADAL" clId="{7D56BA60-E082-48E1-9375-A8EB8FCDCCAA}" dt="2023-11-24T10:27:05.158" v="290" actId="1076"/>
          <ac:picMkLst>
            <pc:docMk/>
            <pc:sldMk cId="263081231" sldId="281"/>
            <ac:picMk id="21" creationId="{97A20464-CAF2-C347-5D68-DB9728F971C1}"/>
          </ac:picMkLst>
        </pc:picChg>
        <pc:picChg chg="add mod">
          <ac:chgData name="Gill Nicola (RNU) Oxford Health" userId="1ec710fc-bc02-4756-a5d4-a30f33d9f109" providerId="ADAL" clId="{7D56BA60-E082-48E1-9375-A8EB8FCDCCAA}" dt="2023-11-24T10:27:32.403" v="294" actId="14100"/>
          <ac:picMkLst>
            <pc:docMk/>
            <pc:sldMk cId="263081231" sldId="281"/>
            <ac:picMk id="22" creationId="{E3D38ED6-36AB-2279-481C-F6C775662562}"/>
          </ac:picMkLst>
        </pc:picChg>
      </pc:sldChg>
      <pc:sldChg chg="addSp modSp mod">
        <pc:chgData name="Gill Nicola (RNU) Oxford Health" userId="1ec710fc-bc02-4756-a5d4-a30f33d9f109" providerId="ADAL" clId="{7D56BA60-E082-48E1-9375-A8EB8FCDCCAA}" dt="2023-11-24T10:28:19.206" v="300" actId="1076"/>
        <pc:sldMkLst>
          <pc:docMk/>
          <pc:sldMk cId="2466667465" sldId="282"/>
        </pc:sldMkLst>
        <pc:graphicFrameChg chg="modGraphic">
          <ac:chgData name="Gill Nicola (RNU) Oxford Health" userId="1ec710fc-bc02-4756-a5d4-a30f33d9f109" providerId="ADAL" clId="{7D56BA60-E082-48E1-9375-A8EB8FCDCCAA}" dt="2023-11-24T10:14:00.790" v="277" actId="20577"/>
          <ac:graphicFrameMkLst>
            <pc:docMk/>
            <pc:sldMk cId="2466667465" sldId="282"/>
            <ac:graphicFrameMk id="2" creationId="{7A24AA74-0C0B-380E-1BE1-EC38A812A46E}"/>
          </ac:graphicFrameMkLst>
        </pc:graphicFrameChg>
        <pc:picChg chg="add mod">
          <ac:chgData name="Gill Nicola (RNU) Oxford Health" userId="1ec710fc-bc02-4756-a5d4-a30f33d9f109" providerId="ADAL" clId="{7D56BA60-E082-48E1-9375-A8EB8FCDCCAA}" dt="2023-11-24T10:28:00.046" v="298" actId="14100"/>
          <ac:picMkLst>
            <pc:docMk/>
            <pc:sldMk cId="2466667465" sldId="282"/>
            <ac:picMk id="3" creationId="{0CACEC4A-08E6-0540-27C2-5DAB5B182C9E}"/>
          </ac:picMkLst>
        </pc:picChg>
        <pc:picChg chg="add mod">
          <ac:chgData name="Gill Nicola (RNU) Oxford Health" userId="1ec710fc-bc02-4756-a5d4-a30f33d9f109" providerId="ADAL" clId="{7D56BA60-E082-48E1-9375-A8EB8FCDCCAA}" dt="2023-11-24T10:28:19.206" v="300" actId="1076"/>
          <ac:picMkLst>
            <pc:docMk/>
            <pc:sldMk cId="2466667465" sldId="282"/>
            <ac:picMk id="5" creationId="{F4B1EDDF-1248-47D3-0CD9-B46030D49387}"/>
          </ac:picMkLst>
        </pc:picChg>
        <pc:picChg chg="mod">
          <ac:chgData name="Gill Nicola (RNU) Oxford Health" userId="1ec710fc-bc02-4756-a5d4-a30f33d9f109" providerId="ADAL" clId="{7D56BA60-E082-48E1-9375-A8EB8FCDCCAA}" dt="2023-11-24T10:13:44.323" v="270" actId="1076"/>
          <ac:picMkLst>
            <pc:docMk/>
            <pc:sldMk cId="2466667465" sldId="282"/>
            <ac:picMk id="17" creationId="{F3085D06-12D7-953A-5AA4-CB178482024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90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94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09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23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37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04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69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40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644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11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75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78F7F-80D3-4B21-9ADF-BA14E59697BB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18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5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5" Type="http://schemas.openxmlformats.org/officeDocument/2006/relationships/image" Target="../media/image47.png"/><Relationship Id="rId10" Type="http://schemas.openxmlformats.org/officeDocument/2006/relationships/image" Target="../media/image42.jpg"/><Relationship Id="rId4" Type="http://schemas.openxmlformats.org/officeDocument/2006/relationships/image" Target="../media/image20.png"/><Relationship Id="rId9" Type="http://schemas.openxmlformats.org/officeDocument/2006/relationships/image" Target="../media/image21.png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9.jp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C86EAE-9B75-4ED0-BF9C-2606DA64DDEA}"/>
              </a:ext>
            </a:extLst>
          </p:cNvPr>
          <p:cNvSpPr txBox="1"/>
          <p:nvPr/>
        </p:nvSpPr>
        <p:spPr>
          <a:xfrm>
            <a:off x="3014254" y="1208775"/>
            <a:ext cx="8403046" cy="409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Board of Directors Meeting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Wednesday 29</a:t>
            </a:r>
            <a:r>
              <a:rPr lang="en-GB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November 2023 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9am -12.10pm 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Microsoft Teams virtual meeting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56CB851-F0E1-4DE0-8410-926A8EE663BA}"/>
              </a:ext>
            </a:extLst>
          </p:cNvPr>
          <p:cNvSpPr/>
          <p:nvPr/>
        </p:nvSpPr>
        <p:spPr>
          <a:xfrm>
            <a:off x="1561408" y="3429000"/>
            <a:ext cx="190108" cy="156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B6B3A9C-167A-4719-8364-55C0EBCD1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054" y="602931"/>
            <a:ext cx="1986246" cy="13031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45480C-B35A-4935-B216-15D9B9A69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73" y="1119306"/>
            <a:ext cx="848719" cy="8487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E8DA0A4-2627-6B98-A6D3-24AD3AF6C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960" y="3969026"/>
            <a:ext cx="1481566" cy="14815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D6441F-B11C-30D8-AAA3-E0D63EC6D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69" y="2135716"/>
            <a:ext cx="825263" cy="8252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5D6D0F-3B2E-51EF-E9F8-3A58360B69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249" y="3025608"/>
            <a:ext cx="825263" cy="8252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FF7B65-AB72-45FE-C6D3-0207716669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7977" y="2135716"/>
            <a:ext cx="805059" cy="8050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C8A1DF-4856-F270-1778-1C024B2296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7794" y="3058930"/>
            <a:ext cx="805058" cy="80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51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4338EE24-5AFD-A36E-DE8E-7E552883D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759276"/>
              </p:ext>
            </p:extLst>
          </p:nvPr>
        </p:nvGraphicFramePr>
        <p:xfrm>
          <a:off x="1961804" y="1332242"/>
          <a:ext cx="9411045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 Resolution by Board to conduct business in private when needed.</a:t>
                      </a: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Meeting closed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47865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public meeting 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4C7EEBF-FC31-0403-BAD1-0893A61B0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99" y="1332242"/>
            <a:ext cx="1524000" cy="152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17D9EE-1B03-E67A-0782-6B5F93E32BDE}"/>
              </a:ext>
            </a:extLst>
          </p:cNvPr>
          <p:cNvSpPr txBox="1"/>
          <p:nvPr/>
        </p:nvSpPr>
        <p:spPr>
          <a:xfrm>
            <a:off x="2476499" y="2314574"/>
            <a:ext cx="1766888" cy="36933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7F65DE-2564-01CD-D1AD-02E2EB024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511" y="2767012"/>
            <a:ext cx="1323976" cy="1323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FCF82F-8FEA-78FC-D05A-575149FF2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11" y="4413730"/>
            <a:ext cx="1323977" cy="13239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859266-0939-E9B5-E980-F1B25DB38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263" y="4819651"/>
            <a:ext cx="762000" cy="76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F3531E-3C18-7755-7389-CF7D2A8B1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5495" y="1568234"/>
            <a:ext cx="1052016" cy="1052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B824C4-919B-9F48-B1A9-343FC694AB77}"/>
              </a:ext>
            </a:extLst>
          </p:cNvPr>
          <p:cNvSpPr txBox="1"/>
          <p:nvPr/>
        </p:nvSpPr>
        <p:spPr>
          <a:xfrm rot="10958616" flipV="1">
            <a:off x="8326300" y="1418894"/>
            <a:ext cx="380768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1B4BC6-D27A-C13B-EE8A-D04E3CE8DA27}"/>
              </a:ext>
            </a:extLst>
          </p:cNvPr>
          <p:cNvSpPr txBox="1"/>
          <p:nvPr/>
        </p:nvSpPr>
        <p:spPr>
          <a:xfrm>
            <a:off x="9167703" y="1410358"/>
            <a:ext cx="1837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</p:txBody>
      </p:sp>
      <p:pic>
        <p:nvPicPr>
          <p:cNvPr id="16" name="Picture 15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991C17F9-49FD-10F9-AA22-9B3B107F95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505" y="2091887"/>
            <a:ext cx="718531" cy="7185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E643A8F-E83A-3CC0-5FAC-5A1DDE08658B}"/>
              </a:ext>
            </a:extLst>
          </p:cNvPr>
          <p:cNvSpPr txBox="1"/>
          <p:nvPr/>
        </p:nvSpPr>
        <p:spPr>
          <a:xfrm>
            <a:off x="9167704" y="2910001"/>
            <a:ext cx="191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</p:txBody>
      </p:sp>
      <p:pic>
        <p:nvPicPr>
          <p:cNvPr id="18" name="Picture 17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3FC2FA04-5FF4-9094-D946-B2764FF39E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762" y="3556332"/>
            <a:ext cx="718531" cy="7185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72DFEA-10F0-1966-AEA0-7EC4272151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4037" y="4819651"/>
            <a:ext cx="762001" cy="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3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BF4E308-18C6-4066-BA69-0A4C75196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404215"/>
              </p:ext>
            </p:extLst>
          </p:nvPr>
        </p:nvGraphicFramePr>
        <p:xfrm>
          <a:off x="1961804" y="1332242"/>
          <a:ext cx="9411045" cy="42617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Agenda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92881" indent="-192881">
                        <a:buAutoNum type="arabicPeriod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Hello my name is……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Apologies from people not able to be at the meeting.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Register of Directors’ Interests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47865"/>
                  </a:ext>
                </a:extLst>
              </a:tr>
              <a:tr h="16093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Minutes and Matters Arising of the meeting held on 27</a:t>
                      </a:r>
                      <a:r>
                        <a:rPr lang="en-GB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 2023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</a:tbl>
          </a:graphicData>
        </a:graphic>
      </p:graphicFrame>
      <p:pic>
        <p:nvPicPr>
          <p:cNvPr id="24" name="Picture 23" descr="A close up of a person&#10;&#10;Description automatically generated">
            <a:extLst>
              <a:ext uri="{FF2B5EF4-FFF2-40B4-BE49-F238E27FC236}">
                <a16:creationId xmlns:a16="http://schemas.microsoft.com/office/drawing/2014/main" id="{59297813-29D4-4E8E-B0E0-A02E2273E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85" y="1514101"/>
            <a:ext cx="1095594" cy="109559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423C459-0847-4747-B338-1B1AEC0B8D46}"/>
              </a:ext>
            </a:extLst>
          </p:cNvPr>
          <p:cNvSpPr txBox="1"/>
          <p:nvPr/>
        </p:nvSpPr>
        <p:spPr>
          <a:xfrm>
            <a:off x="9196119" y="1449187"/>
            <a:ext cx="187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</p:txBody>
      </p:sp>
      <p:pic>
        <p:nvPicPr>
          <p:cNvPr id="3" name="Picture 2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BD535269-97C5-4F51-9B14-27BAAA702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20" y="2004681"/>
            <a:ext cx="718531" cy="718531"/>
          </a:xfrm>
          <a:prstGeom prst="rect">
            <a:avLst/>
          </a:prstGeom>
        </p:spPr>
      </p:pic>
      <p:pic>
        <p:nvPicPr>
          <p:cNvPr id="11" name="Picture 10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372624A5-BB1B-A3E3-DCCF-59C595E94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448" y="3218084"/>
            <a:ext cx="718531" cy="7185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EEB173-9603-2376-C473-4B57A6ABC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411" y="1635368"/>
            <a:ext cx="1203423" cy="12034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947BF2-B11E-1C04-9B6A-21E9D3942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6664" y="2204597"/>
            <a:ext cx="608593" cy="6085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3C97BA2-DED3-47D0-6120-5F5ACC627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9285" y="2921384"/>
            <a:ext cx="1015231" cy="10152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D25C9F-49C9-49EE-7682-35794A0D3B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9506" y="2960645"/>
            <a:ext cx="1015231" cy="10152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BDC9EA-ED5C-3B71-C4EB-1D1573F000B5}"/>
              </a:ext>
            </a:extLst>
          </p:cNvPr>
          <p:cNvSpPr txBox="1"/>
          <p:nvPr/>
        </p:nvSpPr>
        <p:spPr>
          <a:xfrm>
            <a:off x="9196118" y="2870481"/>
            <a:ext cx="196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26005E-3920-766F-ABD0-276FA1392F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5148" y="4011908"/>
            <a:ext cx="1421934" cy="14219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68C909-4087-CB55-C158-FCC334E068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1300" y="4837308"/>
            <a:ext cx="596534" cy="5965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CC7A64-344D-A54C-A01F-F90B08F388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4853" y="4298248"/>
            <a:ext cx="1227510" cy="122751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45C9145-AC68-871B-DFCC-A77F6EE1FA28}"/>
              </a:ext>
            </a:extLst>
          </p:cNvPr>
          <p:cNvSpPr txBox="1"/>
          <p:nvPr/>
        </p:nvSpPr>
        <p:spPr>
          <a:xfrm>
            <a:off x="8411754" y="4351574"/>
            <a:ext cx="46941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400" dirty="0"/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4AC6DE-FA0B-F6D4-48D7-57FE49D11AFC}"/>
              </a:ext>
            </a:extLst>
          </p:cNvPr>
          <p:cNvSpPr txBox="1"/>
          <p:nvPr/>
        </p:nvSpPr>
        <p:spPr>
          <a:xfrm>
            <a:off x="9158280" y="3975876"/>
            <a:ext cx="196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</p:txBody>
      </p:sp>
      <p:pic>
        <p:nvPicPr>
          <p:cNvPr id="27" name="Picture 26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4C3D7767-2983-C5EA-9661-5D745B7F2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998" y="4775406"/>
            <a:ext cx="718531" cy="71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8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4B575501-121D-AD30-9D86-8FDF1C804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347549"/>
              </p:ext>
            </p:extLst>
          </p:nvPr>
        </p:nvGraphicFramePr>
        <p:xfrm>
          <a:off x="1961804" y="1332242"/>
          <a:ext cx="9411045" cy="344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70560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Trust Chair’s report</a:t>
                      </a: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47865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Chief Executive’s Report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150B60E-A7A9-13BF-8095-E021D6A38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792" y="3061790"/>
            <a:ext cx="1524000" cy="15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C48223-3479-784F-79E2-08818285D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471" y="1197908"/>
            <a:ext cx="1524000" cy="1524000"/>
          </a:xfrm>
          <a:prstGeom prst="rect">
            <a:avLst/>
          </a:prstGeom>
        </p:spPr>
      </p:pic>
      <p:pic>
        <p:nvPicPr>
          <p:cNvPr id="11" name="Picture 10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A23341C4-C5F2-17AF-3EB6-BAD7A2FEC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544" y="3757766"/>
            <a:ext cx="641678" cy="794828"/>
          </a:xfrm>
          <a:prstGeom prst="rect">
            <a:avLst/>
          </a:prstGeom>
        </p:spPr>
      </p:pic>
      <p:pic>
        <p:nvPicPr>
          <p:cNvPr id="12" name="Picture 11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C23997CD-4595-742A-9F5F-53754F665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18" y="2132164"/>
            <a:ext cx="718531" cy="7185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97D1A4-FB9E-831A-01E6-EF90D8469396}"/>
              </a:ext>
            </a:extLst>
          </p:cNvPr>
          <p:cNvSpPr txBox="1"/>
          <p:nvPr/>
        </p:nvSpPr>
        <p:spPr>
          <a:xfrm>
            <a:off x="9273363" y="1389974"/>
            <a:ext cx="10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310388-1E28-EE24-BBAE-3DA76BF319DC}"/>
              </a:ext>
            </a:extLst>
          </p:cNvPr>
          <p:cNvSpPr txBox="1"/>
          <p:nvPr/>
        </p:nvSpPr>
        <p:spPr>
          <a:xfrm>
            <a:off x="9249118" y="3073303"/>
            <a:ext cx="212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Chief Executive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8E00789-A68C-FEF5-D63C-4BA022142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588" y="1505029"/>
            <a:ext cx="925620" cy="9256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8472AF-572E-5873-6382-014A984B7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588" y="3501732"/>
            <a:ext cx="925620" cy="925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E77FAA-8452-CEF9-377A-B9033F0DD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3867" y="3964542"/>
            <a:ext cx="658628" cy="65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57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EA5A2122-BE10-A3B8-3038-9984C0ECC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917116"/>
              </p:ext>
            </p:extLst>
          </p:nvPr>
        </p:nvGraphicFramePr>
        <p:xfrm>
          <a:off x="1961804" y="1332242"/>
          <a:ext cx="9411045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Corporate Affairs Report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Legal, Regulatory and Policy.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Board Assurance Framework (strategic risks);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Communications and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Engagement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Annual Plan 2023/24: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and Update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 of Strategy &amp; Partnerships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4786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8EC4DE5-66F4-15FF-D1A2-9C6566490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039" y="1413206"/>
            <a:ext cx="1371600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0B4C4F-4352-95B9-F1E3-5C6BF5735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363" y="1410358"/>
            <a:ext cx="1524000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E291C3-172A-C9C7-F133-69EB5D22B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473" y="2922828"/>
            <a:ext cx="934228" cy="934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6D2D64-F75E-9A74-3722-7FBA95293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0167" y="2914330"/>
            <a:ext cx="934228" cy="934228"/>
          </a:xfrm>
          <a:prstGeom prst="rect">
            <a:avLst/>
          </a:prstGeom>
        </p:spPr>
      </p:pic>
      <p:sp>
        <p:nvSpPr>
          <p:cNvPr id="9" name="Plus Sign 8">
            <a:extLst>
              <a:ext uri="{FF2B5EF4-FFF2-40B4-BE49-F238E27FC236}">
                <a16:creationId xmlns:a16="http://schemas.microsoft.com/office/drawing/2014/main" id="{8C6E2787-465A-B3AC-998F-29433C4253EC}"/>
              </a:ext>
            </a:extLst>
          </p:cNvPr>
          <p:cNvSpPr/>
          <p:nvPr/>
        </p:nvSpPr>
        <p:spPr>
          <a:xfrm>
            <a:off x="8017280" y="3641445"/>
            <a:ext cx="364720" cy="3093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close-up of a person&#10;&#10;Description automatically generated">
            <a:extLst>
              <a:ext uri="{FF2B5EF4-FFF2-40B4-BE49-F238E27FC236}">
                <a16:creationId xmlns:a16="http://schemas.microsoft.com/office/drawing/2014/main" id="{F2E1C2B6-351B-629A-A6F3-DB5830BB57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164" y="2772857"/>
            <a:ext cx="728662" cy="7286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62B5F67-1E15-FF14-D250-C4C85BFB1E0D}"/>
              </a:ext>
            </a:extLst>
          </p:cNvPr>
          <p:cNvSpPr txBox="1"/>
          <p:nvPr/>
        </p:nvSpPr>
        <p:spPr>
          <a:xfrm>
            <a:off x="9135253" y="1452385"/>
            <a:ext cx="2063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Director of Corporate Affairs &amp; Company Secretary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290AB6-516A-0322-B8FA-2AC9DEFDF7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3603" y="4140367"/>
            <a:ext cx="1015231" cy="10152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14B2E7-ED42-904F-DD72-BB94F63DC3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3639" y="3880914"/>
            <a:ext cx="1524000" cy="1524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142B95-4619-9E12-0574-FE65B044019A}"/>
              </a:ext>
            </a:extLst>
          </p:cNvPr>
          <p:cNvSpPr txBox="1"/>
          <p:nvPr/>
        </p:nvSpPr>
        <p:spPr>
          <a:xfrm>
            <a:off x="2757268" y="4445391"/>
            <a:ext cx="844061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2023-2024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7FE6EC-F045-E576-513E-2DA0100975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71189" y="3044652"/>
            <a:ext cx="751462" cy="75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2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671DD40E-FE77-C3D1-5B03-7B522ABCF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2325"/>
              </p:ext>
            </p:extLst>
          </p:nvPr>
        </p:nvGraphicFramePr>
        <p:xfrm>
          <a:off x="1961804" y="1332242"/>
          <a:ext cx="9411045" cy="408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Winter Resilience preparation for Urgent Care.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Executive Team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Integrated performance and sustainability reporting: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performance Report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Finance Report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Executive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0B45E65-E271-CCAC-3A21-ADCBF4365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822" y="1376227"/>
            <a:ext cx="940840" cy="940840"/>
          </a:xfrm>
          <a:prstGeom prst="rect">
            <a:avLst/>
          </a:prstGeom>
        </p:spPr>
      </p:pic>
      <p:sp>
        <p:nvSpPr>
          <p:cNvPr id="11" name="Plus Sign 10">
            <a:extLst>
              <a:ext uri="{FF2B5EF4-FFF2-40B4-BE49-F238E27FC236}">
                <a16:creationId xmlns:a16="http://schemas.microsoft.com/office/drawing/2014/main" id="{F8B2AC4D-4965-AB66-8D59-E58E09B2FBED}"/>
              </a:ext>
            </a:extLst>
          </p:cNvPr>
          <p:cNvSpPr/>
          <p:nvPr/>
        </p:nvSpPr>
        <p:spPr>
          <a:xfrm>
            <a:off x="8117539" y="2162398"/>
            <a:ext cx="364720" cy="3093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ED89BC-1BB6-D4EC-CF24-67844BC95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792" y="1383514"/>
            <a:ext cx="934228" cy="9342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C85F8E-5439-1686-D7F2-3F7B8E914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899" y="3374402"/>
            <a:ext cx="1524000" cy="152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FAA546-663A-8F16-D22D-D0DB1F65A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302" y="1492138"/>
            <a:ext cx="1128336" cy="11283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44E41D-5425-0501-AF5D-D979E1B9C4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565" y="2906116"/>
            <a:ext cx="1026073" cy="10260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F2563D-1BBA-8B17-C65D-F8734842EB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2433" y="3700535"/>
            <a:ext cx="1128336" cy="11283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122E69-9C2D-B100-80B2-5D66C699CE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1387" y="2056306"/>
            <a:ext cx="751462" cy="751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DA4A12-CE44-BA76-4DCF-991F11EDA9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1354" y="4705067"/>
            <a:ext cx="711495" cy="71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7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6495655F-5A7D-A80A-90D3-6B596DFF4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149623"/>
              </p:ext>
            </p:extLst>
          </p:nvPr>
        </p:nvGraphicFramePr>
        <p:xfrm>
          <a:off x="1672195" y="722033"/>
          <a:ext cx="9411045" cy="5474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3584251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Board Committees update reports and recommendations: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Matters for Alert, Advice and Assurance from Committees.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Audit Committee Emergency Planning Report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Committee Chairs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268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minutes’ break (if required)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83328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DC8FCD5-D2FF-F7FB-F61E-97DEDFC87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333" y="820749"/>
            <a:ext cx="1207477" cy="12074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00D3CA-583F-B223-D5A1-81049E10F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154" y="2028226"/>
            <a:ext cx="1107834" cy="1107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596CA-027E-4EED-F1B8-CBFC846D3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358" y="3198451"/>
            <a:ext cx="1107833" cy="11078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405FCE-073A-6FB1-F9F6-A87FF77BA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1342" y="5044979"/>
            <a:ext cx="992272" cy="992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4334D4-D7E6-74C2-5F9E-3EA8BF594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1073" y="4942006"/>
            <a:ext cx="762000" cy="76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7B2CC0-C828-90ED-8B7F-E21951B88E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1074" y="3991378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37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55E3B76-6256-58EF-4489-2709CFB28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515" y="1806402"/>
            <a:ext cx="971256" cy="9712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D02BDD-CF70-D7E0-5920-668952146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522" y="4480015"/>
            <a:ext cx="1524000" cy="1524000"/>
          </a:xfrm>
          <a:prstGeom prst="rect">
            <a:avLst/>
          </a:prstGeom>
        </p:spPr>
      </p:pic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F6D13CCC-1B95-300E-E257-6170A5AC5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485663"/>
              </p:ext>
            </p:extLst>
          </p:nvPr>
        </p:nvGraphicFramePr>
        <p:xfrm>
          <a:off x="1581976" y="1346309"/>
          <a:ext cx="9411045" cy="4876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4049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Research and Development Update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Medical Officer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734713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Journey to Excellence update 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Nurse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  <a:tr h="1601606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 Patient Safety Incidents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Nurse 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27394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FCEC7BD-CA40-C2F7-CDD4-7D6A69C22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754" y="1516904"/>
            <a:ext cx="788586" cy="7885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785387-467A-AA5A-A299-23B0D2797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8671" y="1528128"/>
            <a:ext cx="788586" cy="788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46E5A1-CD4A-A467-EE30-1483D2764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6327" y="3018052"/>
            <a:ext cx="1224929" cy="1224929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D52CF4A-DB36-3050-E6EE-3EA963FACBB2}"/>
              </a:ext>
            </a:extLst>
          </p:cNvPr>
          <p:cNvSpPr/>
          <p:nvPr/>
        </p:nvSpPr>
        <p:spPr>
          <a:xfrm>
            <a:off x="2758406" y="3530045"/>
            <a:ext cx="318462" cy="2567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7F5852-1E22-574A-3169-0DBD4C5C6B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399" y="3099169"/>
            <a:ext cx="1086533" cy="1086533"/>
          </a:xfrm>
          <a:prstGeom prst="rect">
            <a:avLst/>
          </a:prstGeom>
        </p:spPr>
      </p:pic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4F555B00-D714-B4FA-56F6-F0AFCD70B879}"/>
              </a:ext>
            </a:extLst>
          </p:cNvPr>
          <p:cNvSpPr/>
          <p:nvPr/>
        </p:nvSpPr>
        <p:spPr>
          <a:xfrm>
            <a:off x="2377440" y="4954082"/>
            <a:ext cx="858129" cy="932680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DDC8C0-948D-9739-A971-58473065C2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9807" y="5068640"/>
            <a:ext cx="922653" cy="9226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27E5BD-AD3C-8E5A-68B8-35A59ADA87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8978" y="4717228"/>
            <a:ext cx="934228" cy="9342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BB3DA2-AC3A-4159-7190-271C1F717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366" y="2958580"/>
            <a:ext cx="828200" cy="828200"/>
          </a:xfrm>
          <a:prstGeom prst="rect">
            <a:avLst/>
          </a:prstGeom>
        </p:spPr>
      </p:pic>
      <p:pic>
        <p:nvPicPr>
          <p:cNvPr id="16" name="Picture 15" descr="A close-up of a person smiling&#10;&#10;Description automatically generated with medium confidence">
            <a:extLst>
              <a:ext uri="{FF2B5EF4-FFF2-40B4-BE49-F238E27FC236}">
                <a16:creationId xmlns:a16="http://schemas.microsoft.com/office/drawing/2014/main" id="{61A3487A-5A93-5650-EAC8-FF92694FFC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887" y="4878018"/>
            <a:ext cx="775226" cy="775226"/>
          </a:xfrm>
          <a:prstGeom prst="rect">
            <a:avLst/>
          </a:prstGeom>
        </p:spPr>
      </p:pic>
      <p:pic>
        <p:nvPicPr>
          <p:cNvPr id="17" name="Picture 16" descr="A close-up of a person smiling&#10;&#10;Description automatically generated with medium confidence">
            <a:extLst>
              <a:ext uri="{FF2B5EF4-FFF2-40B4-BE49-F238E27FC236}">
                <a16:creationId xmlns:a16="http://schemas.microsoft.com/office/drawing/2014/main" id="{CDBB1AB0-F33D-D904-A027-782A93B2AD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910" y="3189903"/>
            <a:ext cx="748761" cy="74876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29B09EE-A978-706A-2772-39BD65747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511800"/>
              </p:ext>
            </p:extLst>
          </p:nvPr>
        </p:nvGraphicFramePr>
        <p:xfrm>
          <a:off x="1576205" y="221903"/>
          <a:ext cx="9411045" cy="1128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2107170225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66703379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065230555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1795815247"/>
                    </a:ext>
                  </a:extLst>
                </a:gridCol>
              </a:tblGrid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Patient 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Nurse 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65518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55BD0AC-A84D-49A1-A1CC-7D38B348E2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9807" y="184446"/>
            <a:ext cx="1199321" cy="11993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894C25-BF50-8E28-4A92-6953FB5C60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28874" y="110377"/>
            <a:ext cx="1524000" cy="1524000"/>
          </a:xfrm>
          <a:prstGeom prst="rect">
            <a:avLst/>
          </a:prstGeom>
        </p:spPr>
      </p:pic>
      <p:pic>
        <p:nvPicPr>
          <p:cNvPr id="18" name="Picture 17" descr="A close-up of a person smiling&#10;&#10;Description automatically generated with medium confidence">
            <a:extLst>
              <a:ext uri="{FF2B5EF4-FFF2-40B4-BE49-F238E27FC236}">
                <a16:creationId xmlns:a16="http://schemas.microsoft.com/office/drawing/2014/main" id="{2919BFAC-8399-100F-420B-CE288024DF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887" y="541785"/>
            <a:ext cx="748761" cy="7487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65F08F-6847-32C6-FE68-940C63C270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90772" y="2119970"/>
            <a:ext cx="589963" cy="5899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7A20464-CAF2-C347-5D68-DB9728F971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99043" y="657042"/>
            <a:ext cx="633504" cy="6335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D38ED6-36AB-2279-481C-F6C77566256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99043" y="3716671"/>
            <a:ext cx="721280" cy="7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1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7A24AA74-0C0B-380E-1BE1-EC38A812A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225827"/>
              </p:ext>
            </p:extLst>
          </p:nvPr>
        </p:nvGraphicFramePr>
        <p:xfrm>
          <a:off x="1581976" y="1346309"/>
          <a:ext cx="9411045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 Freedom to speak up Guardian’s  report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People Officer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 Corporate Registers: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of Trust seal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Receipt of gifts and hospitality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 of Corporate Affairs &amp; Company Secretary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11CCFDE-216F-B707-BE59-9C5CA4351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243" y="1346309"/>
            <a:ext cx="1524000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8ED3CB-C7DA-54E5-8AC4-074A97E65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181" y="1829971"/>
            <a:ext cx="926123" cy="926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29C76A-8CDD-5633-0B7B-49417317A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243" y="4670474"/>
            <a:ext cx="1252524" cy="12525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D5E285-35FA-7311-99CD-F3DD4FEB7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502" y="2961886"/>
            <a:ext cx="934228" cy="934228"/>
          </a:xfrm>
          <a:prstGeom prst="rect">
            <a:avLst/>
          </a:prstGeom>
        </p:spPr>
      </p:pic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DBCF0B17-C6ED-0021-5CEE-144A880B5B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974" y="2884363"/>
            <a:ext cx="1702177" cy="1116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CE6499-C7EC-C482-B844-3648CBC17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502" y="1362857"/>
            <a:ext cx="934228" cy="9342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0C1C7A-C897-661C-13D6-60900E5069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0529" y="1721260"/>
            <a:ext cx="934228" cy="934228"/>
          </a:xfrm>
          <a:prstGeom prst="rect">
            <a:avLst/>
          </a:prstGeom>
        </p:spPr>
      </p:pic>
      <p:pic>
        <p:nvPicPr>
          <p:cNvPr id="17" name="Picture 16" descr="A close-up of a person&#10;&#10;Description automatically generated">
            <a:extLst>
              <a:ext uri="{FF2B5EF4-FFF2-40B4-BE49-F238E27FC236}">
                <a16:creationId xmlns:a16="http://schemas.microsoft.com/office/drawing/2014/main" id="{F3085D06-12D7-953A-5AA4-CB17848202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28" y="4203359"/>
            <a:ext cx="934229" cy="9342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ACEC4A-08E6-0540-27C2-5DAB5B182C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9008" y="2037017"/>
            <a:ext cx="719078" cy="7190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B1EDDF-1248-47D3-0CD9-B46030D493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0962" y="5706948"/>
            <a:ext cx="672059" cy="6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6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8FB00CE9-63E7-9FAA-5621-131003F8E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168211"/>
              </p:ext>
            </p:extLst>
          </p:nvPr>
        </p:nvGraphicFramePr>
        <p:xfrm>
          <a:off x="1961804" y="1332242"/>
          <a:ext cx="9411045" cy="417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 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Other Business </a:t>
                      </a: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 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 from the public and any governors or staff attending.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47865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 Review of meeting 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528F7E1-E46C-BB64-9E28-685C14033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3" y="1332242"/>
            <a:ext cx="1524000" cy="152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7E8530-304D-3857-CA5C-AAE03B075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357" y="2731294"/>
            <a:ext cx="1395412" cy="1395412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4E3CD98D-E1B5-1D76-BA17-4E0D72DF3395}"/>
              </a:ext>
            </a:extLst>
          </p:cNvPr>
          <p:cNvSpPr/>
          <p:nvPr/>
        </p:nvSpPr>
        <p:spPr>
          <a:xfrm>
            <a:off x="2159794" y="4126706"/>
            <a:ext cx="2300287" cy="113425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090977-6D14-B751-3782-4268B0EA8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893" y="4149663"/>
            <a:ext cx="1088339" cy="1088339"/>
          </a:xfrm>
          <a:prstGeom prst="rect">
            <a:avLst/>
          </a:prstGeom>
        </p:spPr>
      </p:pic>
      <p:pic>
        <p:nvPicPr>
          <p:cNvPr id="7" name="Picture 6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4CB12730-BBBA-D30F-44C6-05F0F2F493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140" y="2012763"/>
            <a:ext cx="718531" cy="718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91496C-AA33-C59B-5A54-F2FBD8F531BF}"/>
              </a:ext>
            </a:extLst>
          </p:cNvPr>
          <p:cNvSpPr txBox="1"/>
          <p:nvPr/>
        </p:nvSpPr>
        <p:spPr>
          <a:xfrm>
            <a:off x="9239140" y="1447911"/>
            <a:ext cx="10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53FE23-0662-9407-82A0-FD89CA908D59}"/>
              </a:ext>
            </a:extLst>
          </p:cNvPr>
          <p:cNvSpPr txBox="1"/>
          <p:nvPr/>
        </p:nvSpPr>
        <p:spPr>
          <a:xfrm>
            <a:off x="9239140" y="2856242"/>
            <a:ext cx="10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 </a:t>
            </a:r>
          </a:p>
        </p:txBody>
      </p:sp>
      <p:pic>
        <p:nvPicPr>
          <p:cNvPr id="10" name="Picture 9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DA19D087-A648-B1D1-55B8-647F9504F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369" y="3245369"/>
            <a:ext cx="718531" cy="718531"/>
          </a:xfrm>
          <a:prstGeom prst="rect">
            <a:avLst/>
          </a:prstGeom>
        </p:spPr>
      </p:pic>
      <p:pic>
        <p:nvPicPr>
          <p:cNvPr id="11" name="Picture 10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477135C8-582F-4E33-157B-525B0037F1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885" y="4611707"/>
            <a:ext cx="718531" cy="7185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241B14-F3C6-A2A9-1794-30953F90DFCF}"/>
              </a:ext>
            </a:extLst>
          </p:cNvPr>
          <p:cNvSpPr txBox="1"/>
          <p:nvPr/>
        </p:nvSpPr>
        <p:spPr>
          <a:xfrm>
            <a:off x="9206385" y="4126706"/>
            <a:ext cx="10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5F4D75-2136-2C0F-96F2-DB15EDF4A5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2709" y="2094242"/>
            <a:ext cx="718531" cy="71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98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983754C12A534486FAF6E4B0F19A7B" ma:contentTypeVersion="14" ma:contentTypeDescription="Create a new document." ma:contentTypeScope="" ma:versionID="4c269d9d912ed6f743de2b4f24b47c13">
  <xsd:schema xmlns:xsd="http://www.w3.org/2001/XMLSchema" xmlns:xs="http://www.w3.org/2001/XMLSchema" xmlns:p="http://schemas.microsoft.com/office/2006/metadata/properties" xmlns:ns3="a1600116-b72d-43b1-9bab-9ab5708105a8" xmlns:ns4="9f1d8c2d-0f98-4249-a07f-1e885ae191a1" targetNamespace="http://schemas.microsoft.com/office/2006/metadata/properties" ma:root="true" ma:fieldsID="cf9222bb0f83997f579a41fa8254bafe" ns3:_="" ns4:_="">
    <xsd:import namespace="a1600116-b72d-43b1-9bab-9ab5708105a8"/>
    <xsd:import namespace="9f1d8c2d-0f98-4249-a07f-1e885ae191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00116-b72d-43b1-9bab-9ab5708105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d8c2d-0f98-4249-a07f-1e885ae191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04CEEA-2E3F-4E3F-BCBA-6FE653F1BA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2602F0-A010-4972-85E0-B4ADB36638DA}">
  <ds:schemaRefs>
    <ds:schemaRef ds:uri="9f1d8c2d-0f98-4249-a07f-1e885ae191a1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1600116-b72d-43b1-9bab-9ab5708105a8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6721522-BE7F-4EEC-8614-5B95D0EEC3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600116-b72d-43b1-9bab-9ab5708105a8"/>
    <ds:schemaRef ds:uri="9f1d8c2d-0f98-4249-a07f-1e885ae191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6041</TotalTime>
  <Words>292</Words>
  <Application>Microsoft Office PowerPoint</Application>
  <PresentationFormat>Widescreen</PresentationFormat>
  <Paragraphs>124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 Rachel (RNU) Oxford Health</dc:creator>
  <cp:lastModifiedBy>Gill Nicola (RNU) Oxford Health</cp:lastModifiedBy>
  <cp:revision>20</cp:revision>
  <dcterms:created xsi:type="dcterms:W3CDTF">2020-11-25T10:37:47Z</dcterms:created>
  <dcterms:modified xsi:type="dcterms:W3CDTF">2023-11-24T10:28:34Z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0x010100A5983754C12A534486FAF6E4B0F19A7B</vt:lpwstr>
  </property>
</Properties>
</file>